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9"/>
  </p:notesMasterIdLst>
  <p:sldIdLst>
    <p:sldId id="454" r:id="rId2"/>
    <p:sldId id="365" r:id="rId3"/>
    <p:sldId id="555" r:id="rId4"/>
    <p:sldId id="515" r:id="rId5"/>
    <p:sldId id="524" r:id="rId6"/>
    <p:sldId id="525" r:id="rId7"/>
    <p:sldId id="591" r:id="rId8"/>
    <p:sldId id="514" r:id="rId9"/>
    <p:sldId id="587" r:id="rId10"/>
    <p:sldId id="472" r:id="rId11"/>
    <p:sldId id="588" r:id="rId12"/>
    <p:sldId id="478" r:id="rId13"/>
    <p:sldId id="479" r:id="rId14"/>
    <p:sldId id="589" r:id="rId15"/>
    <p:sldId id="483" r:id="rId16"/>
    <p:sldId id="592" r:id="rId17"/>
    <p:sldId id="405" r:id="rId18"/>
    <p:sldId id="564" r:id="rId19"/>
    <p:sldId id="396" r:id="rId20"/>
    <p:sldId id="467" r:id="rId21"/>
    <p:sldId id="466" r:id="rId22"/>
    <p:sldId id="562" r:id="rId23"/>
    <p:sldId id="409" r:id="rId24"/>
    <p:sldId id="410" r:id="rId25"/>
    <p:sldId id="411" r:id="rId26"/>
    <p:sldId id="394" r:id="rId27"/>
    <p:sldId id="561" r:id="rId28"/>
    <p:sldId id="408" r:id="rId29"/>
    <p:sldId id="397" r:id="rId30"/>
    <p:sldId id="400" r:id="rId31"/>
    <p:sldId id="401" r:id="rId32"/>
    <p:sldId id="563" r:id="rId33"/>
    <p:sldId id="462" r:id="rId34"/>
    <p:sldId id="560" r:id="rId35"/>
    <p:sldId id="403" r:id="rId36"/>
    <p:sldId id="590" r:id="rId37"/>
    <p:sldId id="307" r:id="rId38"/>
  </p:sldIdLst>
  <p:sldSz cx="9906000" cy="6858000" type="A4"/>
  <p:notesSz cx="6858000" cy="9144000"/>
  <p:embeddedFontLst>
    <p:embeddedFont>
      <p:font typeface="Segoe UI" panose="020B0502040204020203" pitchFamily="34" charset="0"/>
      <p:regular r:id="rId40"/>
      <p:bold r:id="rId41"/>
      <p:italic r:id="rId42"/>
      <p:boldItalic r:id="rId43"/>
    </p:embeddedFont>
    <p:embeddedFont>
      <p:font typeface="Tahoma" panose="020B0604030504040204" pitchFamily="34" charset="0"/>
      <p:regular r:id="rId44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4110">
          <p15:clr>
            <a:srgbClr val="A4A3A4"/>
          </p15:clr>
        </p15:guide>
        <p15:guide id="4" orient="horz" pos="1298">
          <p15:clr>
            <a:srgbClr val="A4A3A4"/>
          </p15:clr>
        </p15:guide>
        <p15:guide id="5" pos="240">
          <p15:clr>
            <a:srgbClr val="A4A3A4"/>
          </p15:clr>
        </p15:guide>
        <p15:guide id="6" pos="6046">
          <p15:clr>
            <a:srgbClr val="A4A3A4"/>
          </p15:clr>
        </p15:guide>
        <p15:guide id="7" pos="194">
          <p15:clr>
            <a:srgbClr val="A4A3A4"/>
          </p15:clr>
        </p15:guide>
        <p15:guide id="8" pos="3007">
          <p15:clr>
            <a:srgbClr val="A4A3A4"/>
          </p15:clr>
        </p15:guide>
        <p15:guide id="9" pos="3233">
          <p15:clr>
            <a:srgbClr val="A4A3A4"/>
          </p15:clr>
        </p15:guide>
        <p15:guide id="10" pos="6000">
          <p15:clr>
            <a:srgbClr val="A4A3A4"/>
          </p15:clr>
        </p15:guide>
        <p15:guide id="11" orient="horz" pos="2228">
          <p15:clr>
            <a:srgbClr val="A4A3A4"/>
          </p15:clr>
        </p15:guide>
        <p15:guide id="12" orient="horz" pos="4020">
          <p15:clr>
            <a:srgbClr val="A4A3A4"/>
          </p15:clr>
        </p15:guide>
        <p15:guide id="13" orient="horz" pos="300">
          <p15:clr>
            <a:srgbClr val="A4A3A4"/>
          </p15:clr>
        </p15:guide>
        <p15:guide id="14" orient="horz" pos="867">
          <p15:clr>
            <a:srgbClr val="A4A3A4"/>
          </p15:clr>
        </p15:guide>
        <p15:guide id="15" orient="horz" pos="107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F3F3F3"/>
    <a:srgbClr val="E0E0E0"/>
    <a:srgbClr val="005F4B"/>
    <a:srgbClr val="92D050"/>
    <a:srgbClr val="7BC144"/>
    <a:srgbClr val="2B64B7"/>
    <a:srgbClr val="FCD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5" autoAdjust="0"/>
    <p:restoredTop sz="95027" autoAdjust="0"/>
  </p:normalViewPr>
  <p:slideViewPr>
    <p:cSldViewPr snapToGrid="0" showGuides="1">
      <p:cViewPr varScale="1">
        <p:scale>
          <a:sx n="81" d="100"/>
          <a:sy n="81" d="100"/>
        </p:scale>
        <p:origin x="1320" y="90"/>
      </p:cViewPr>
      <p:guideLst>
        <p:guide orient="horz" pos="1366"/>
        <p:guide pos="3120"/>
        <p:guide orient="horz" pos="4110"/>
        <p:guide orient="horz" pos="1298"/>
        <p:guide pos="240"/>
        <p:guide pos="6046"/>
        <p:guide pos="194"/>
        <p:guide pos="3007"/>
        <p:guide pos="3233"/>
        <p:guide pos="6000"/>
        <p:guide orient="horz" pos="2228"/>
        <p:guide orient="horz" pos="4020"/>
        <p:guide orient="horz" pos="300"/>
        <p:guide orient="horz" pos="867"/>
        <p:guide orient="horz" pos="107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9AE7E6-F929-4646-8F09-2F70F2BC54E5}" type="doc">
      <dgm:prSet loTypeId="urn:microsoft.com/office/officeart/2008/layout/VerticalCurvedList" loCatId="list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pPr latinLnBrk="1"/>
          <a:endParaRPr lang="ko-KR" altLang="en-US"/>
        </a:p>
      </dgm:t>
    </dgm:pt>
    <dgm:pt modelId="{B0C53E79-2708-47CD-A405-51DAE1FEFB86}">
      <dgm:prSet custT="1"/>
      <dgm:spPr>
        <a:xfrm>
          <a:off x="353487" y="232923"/>
          <a:ext cx="6797433" cy="466145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latinLnBrk="1">
            <a:buNone/>
          </a:pPr>
          <a:r>
            <a:rPr lang="ko-KR" altLang="en-US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백업 시스템</a:t>
          </a:r>
          <a:r>
            <a:rPr lang="en-US" altLang="ko-KR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(</a:t>
          </a:r>
          <a:r>
            <a:rPr lang="ko-KR" altLang="en-US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소프트웨어</a:t>
          </a:r>
          <a:r>
            <a:rPr lang="en-US" altLang="ko-KR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, VTL, PTL)</a:t>
          </a:r>
          <a:r>
            <a:rPr lang="ko-KR" altLang="en-US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 노후화</a:t>
          </a:r>
          <a:r>
            <a:rPr lang="en-US" altLang="ko-KR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 </a:t>
          </a:r>
          <a:r>
            <a:rPr lang="ko-KR" altLang="en-US" sz="18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및 소산 부재로 데이터 유실   위험 증가</a:t>
          </a:r>
        </a:p>
      </dgm:t>
    </dgm:pt>
    <dgm:pt modelId="{CA018B8C-3E5E-4348-91F4-857C3F5C3557}" type="parTrans" cxnId="{7434F46E-026F-43AE-91FE-9622C61E380C}">
      <dgm:prSet/>
      <dgm:spPr/>
      <dgm:t>
        <a:bodyPr/>
        <a:lstStyle/>
        <a:p>
          <a:pPr latinLnBrk="1"/>
          <a:endParaRPr lang="ko-KR" altLang="en-US"/>
        </a:p>
      </dgm:t>
    </dgm:pt>
    <dgm:pt modelId="{7D5A9B6D-66D3-46FE-9A6C-872D37BCD91F}" type="sibTrans" cxnId="{7434F46E-026F-43AE-91FE-9622C61E380C}">
      <dgm:prSet/>
      <dgm:spPr>
        <a:xfrm>
          <a:off x="-4214160" y="-646611"/>
          <a:ext cx="5021195" cy="5021195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latinLnBrk="1"/>
          <a:endParaRPr lang="ko-KR" altLang="en-US"/>
        </a:p>
      </dgm:t>
    </dgm:pt>
    <dgm:pt modelId="{C8B7AD38-62E3-48FC-9BDE-88E7D9F55B4E}">
      <dgm:prSet custT="1"/>
      <dgm:spPr>
        <a:xfrm>
          <a:off x="687513" y="931918"/>
          <a:ext cx="6463406" cy="466145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OS 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백업 체계 미확보로 사이버 위협에 노출</a:t>
          </a:r>
        </a:p>
      </dgm:t>
    </dgm:pt>
    <dgm:pt modelId="{640BC4AB-742D-4B80-9B4F-3018DC6971A1}" type="parTrans" cxnId="{68960084-EA0D-4BBA-9377-C4A82F52701E}">
      <dgm:prSet/>
      <dgm:spPr/>
      <dgm:t>
        <a:bodyPr/>
        <a:lstStyle/>
        <a:p>
          <a:pPr latinLnBrk="1"/>
          <a:endParaRPr lang="ko-KR" altLang="en-US"/>
        </a:p>
      </dgm:t>
    </dgm:pt>
    <dgm:pt modelId="{CAB01F38-ECE0-4283-9E6A-501962907EAE}" type="sibTrans" cxnId="{68960084-EA0D-4BBA-9377-C4A82F52701E}">
      <dgm:prSet/>
      <dgm:spPr/>
      <dgm:t>
        <a:bodyPr/>
        <a:lstStyle/>
        <a:p>
          <a:pPr latinLnBrk="1"/>
          <a:endParaRPr lang="ko-KR" altLang="en-US"/>
        </a:p>
      </dgm:t>
    </dgm:pt>
    <dgm:pt modelId="{BAF48275-10EB-4DEB-998E-AA1A4A9783BC}">
      <dgm:prSet custT="1"/>
      <dgm:spPr>
        <a:xfrm>
          <a:off x="790032" y="1630913"/>
          <a:ext cx="6360887" cy="466145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대용량 백업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/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 장시간 소요 및 단기 보관</a:t>
          </a:r>
        </a:p>
      </dgm:t>
    </dgm:pt>
    <dgm:pt modelId="{7E2A3BFA-4406-4AF8-BB09-3B8C12D86028}" type="parTrans" cxnId="{D5273B30-D853-4590-ABBB-CE5E58932A6C}">
      <dgm:prSet/>
      <dgm:spPr/>
      <dgm:t>
        <a:bodyPr/>
        <a:lstStyle/>
        <a:p>
          <a:pPr latinLnBrk="1"/>
          <a:endParaRPr lang="ko-KR" altLang="en-US"/>
        </a:p>
      </dgm:t>
    </dgm:pt>
    <dgm:pt modelId="{BE4C360B-F7ED-4993-B9BD-6E47AA507FDE}" type="sibTrans" cxnId="{D5273B30-D853-4590-ABBB-CE5E58932A6C}">
      <dgm:prSet/>
      <dgm:spPr/>
      <dgm:t>
        <a:bodyPr/>
        <a:lstStyle/>
        <a:p>
          <a:pPr latinLnBrk="1"/>
          <a:endParaRPr lang="ko-KR" altLang="en-US"/>
        </a:p>
      </dgm:t>
    </dgm:pt>
    <dgm:pt modelId="{38F29452-0EFD-4EF2-926B-4E913D908E5F}">
      <dgm:prSet custT="1"/>
      <dgm:spPr>
        <a:xfrm>
          <a:off x="353487" y="3028903"/>
          <a:ext cx="6797433" cy="466145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향후 클라우드 마이그레이션 어려움 가중 </a:t>
          </a:r>
        </a:p>
      </dgm:t>
    </dgm:pt>
    <dgm:pt modelId="{D010C3A2-D106-4242-8E87-489C05A8520F}" type="parTrans" cxnId="{C542D57B-F8C4-4213-B03D-9E1C44FA3D72}">
      <dgm:prSet/>
      <dgm:spPr/>
      <dgm:t>
        <a:bodyPr/>
        <a:lstStyle/>
        <a:p>
          <a:pPr latinLnBrk="1"/>
          <a:endParaRPr lang="ko-KR" altLang="en-US"/>
        </a:p>
      </dgm:t>
    </dgm:pt>
    <dgm:pt modelId="{6C0792FA-360A-4EDE-A6CA-590396992472}" type="sibTrans" cxnId="{C542D57B-F8C4-4213-B03D-9E1C44FA3D72}">
      <dgm:prSet/>
      <dgm:spPr/>
      <dgm:t>
        <a:bodyPr/>
        <a:lstStyle/>
        <a:p>
          <a:pPr latinLnBrk="1"/>
          <a:endParaRPr lang="ko-KR" altLang="en-US"/>
        </a:p>
      </dgm:t>
    </dgm:pt>
    <dgm:pt modelId="{42373BB9-AF9F-4DB9-9A1D-E9850C8D7EE4}">
      <dgm:prSet custT="1"/>
      <dgm:spPr>
        <a:xfrm>
          <a:off x="687513" y="2329908"/>
          <a:ext cx="6463406" cy="466145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</a:ln>
        <a:effectLst/>
      </dgm:spPr>
      <dgm:t>
        <a:bodyPr/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고객의 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RTO(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복구목표시간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)/RPO(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복구목표시점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) </a:t>
          </a:r>
          <a:r>
            <a:rPr lang="ko-KR" altLang="en-US" sz="1800" kern="1200" baseline="0" dirty="0" err="1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미충족</a:t>
          </a:r>
          <a:endParaRPr lang="ko-KR" altLang="en-US" sz="1800" kern="1200" baseline="0" dirty="0">
            <a:solidFill>
              <a:srgbClr val="717074">
                <a:hueOff val="0"/>
                <a:satOff val="0"/>
                <a:lumOff val="0"/>
                <a:alphaOff val="0"/>
              </a:srgbClr>
            </a:solidFill>
            <a:latin typeface="Tahoma" panose="020B0604030504040204" pitchFamily="34" charset="0"/>
            <a:ea typeface="맑은 고딕" panose="020B0503020000020004" pitchFamily="50" charset="-127"/>
            <a:cs typeface="+mn-cs"/>
          </a:endParaRPr>
        </a:p>
      </dgm:t>
    </dgm:pt>
    <dgm:pt modelId="{3B4A8104-B1DC-4FE7-8B51-5489988A0804}" type="parTrans" cxnId="{7BAAFC9E-5FB2-4E98-9791-52939545A239}">
      <dgm:prSet/>
      <dgm:spPr/>
      <dgm:t>
        <a:bodyPr/>
        <a:lstStyle/>
        <a:p>
          <a:pPr latinLnBrk="1"/>
          <a:endParaRPr lang="ko-KR" altLang="en-US"/>
        </a:p>
      </dgm:t>
    </dgm:pt>
    <dgm:pt modelId="{6E5BE5CB-F587-44F2-9866-B97EDD997B85}" type="sibTrans" cxnId="{7BAAFC9E-5FB2-4E98-9791-52939545A239}">
      <dgm:prSet/>
      <dgm:spPr/>
      <dgm:t>
        <a:bodyPr/>
        <a:lstStyle/>
        <a:p>
          <a:pPr latinLnBrk="1"/>
          <a:endParaRPr lang="ko-KR" altLang="en-US"/>
        </a:p>
      </dgm:t>
    </dgm:pt>
    <dgm:pt modelId="{FF9134E3-3137-4B6E-BA5D-F9B9E5997DFE}" type="pres">
      <dgm:prSet presAssocID="{C59AE7E6-F929-4646-8F09-2F70F2BC54E5}" presName="Name0" presStyleCnt="0">
        <dgm:presLayoutVars>
          <dgm:chMax val="7"/>
          <dgm:chPref val="7"/>
          <dgm:dir/>
        </dgm:presLayoutVars>
      </dgm:prSet>
      <dgm:spPr/>
    </dgm:pt>
    <dgm:pt modelId="{24F0863B-4F33-4F1A-85A1-0F205EA685FE}" type="pres">
      <dgm:prSet presAssocID="{C59AE7E6-F929-4646-8F09-2F70F2BC54E5}" presName="Name1" presStyleCnt="0"/>
      <dgm:spPr/>
    </dgm:pt>
    <dgm:pt modelId="{6F5D6582-2DB0-429D-A5DA-24882C1DCC95}" type="pres">
      <dgm:prSet presAssocID="{C59AE7E6-F929-4646-8F09-2F70F2BC54E5}" presName="cycle" presStyleCnt="0"/>
      <dgm:spPr/>
    </dgm:pt>
    <dgm:pt modelId="{AA9983C3-E954-42A1-9ECE-F14D86AE5EF2}" type="pres">
      <dgm:prSet presAssocID="{C59AE7E6-F929-4646-8F09-2F70F2BC54E5}" presName="srcNode" presStyleLbl="node1" presStyleIdx="0" presStyleCnt="5"/>
      <dgm:spPr/>
    </dgm:pt>
    <dgm:pt modelId="{5F510653-C026-4B4D-BB98-ED47198980C4}" type="pres">
      <dgm:prSet presAssocID="{C59AE7E6-F929-4646-8F09-2F70F2BC54E5}" presName="conn" presStyleLbl="parChTrans1D2" presStyleIdx="0" presStyleCnt="1"/>
      <dgm:spPr/>
    </dgm:pt>
    <dgm:pt modelId="{41EF8BE2-64BC-4AC9-9AAE-2DDDEBC4866B}" type="pres">
      <dgm:prSet presAssocID="{C59AE7E6-F929-4646-8F09-2F70F2BC54E5}" presName="extraNode" presStyleLbl="node1" presStyleIdx="0" presStyleCnt="5"/>
      <dgm:spPr/>
    </dgm:pt>
    <dgm:pt modelId="{842C547E-1106-4AE1-B007-E990FC8D55EC}" type="pres">
      <dgm:prSet presAssocID="{C59AE7E6-F929-4646-8F09-2F70F2BC54E5}" presName="dstNode" presStyleLbl="node1" presStyleIdx="0" presStyleCnt="5"/>
      <dgm:spPr/>
    </dgm:pt>
    <dgm:pt modelId="{EC0D0A00-A64A-43A4-B787-83DB6BD0BB47}" type="pres">
      <dgm:prSet presAssocID="{B0C53E79-2708-47CD-A405-51DAE1FEFB86}" presName="text_1" presStyleLbl="node1" presStyleIdx="0" presStyleCnt="5">
        <dgm:presLayoutVars>
          <dgm:bulletEnabled val="1"/>
        </dgm:presLayoutVars>
      </dgm:prSet>
      <dgm:spPr/>
    </dgm:pt>
    <dgm:pt modelId="{5025A224-0901-46E2-9CC8-99AD1F112793}" type="pres">
      <dgm:prSet presAssocID="{B0C53E79-2708-47CD-A405-51DAE1FEFB86}" presName="accent_1" presStyleCnt="0"/>
      <dgm:spPr/>
    </dgm:pt>
    <dgm:pt modelId="{7490C640-5A21-4621-ABF2-2D5D1CE39899}" type="pres">
      <dgm:prSet presAssocID="{B0C53E79-2708-47CD-A405-51DAE1FEFB86}" presName="accentRepeatNode" presStyleLbl="solidFgAcc1" presStyleIdx="0" presStyleCnt="5"/>
      <dgm:spPr>
        <a:xfrm>
          <a:off x="62146" y="174655"/>
          <a:ext cx="582682" cy="582682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</a:ln>
        <a:effectLst/>
      </dgm:spPr>
    </dgm:pt>
    <dgm:pt modelId="{BD3DAF57-D90D-460F-8F4F-D7B89781EEEF}" type="pres">
      <dgm:prSet presAssocID="{C8B7AD38-62E3-48FC-9BDE-88E7D9F55B4E}" presName="text_2" presStyleLbl="node1" presStyleIdx="1" presStyleCnt="5">
        <dgm:presLayoutVars>
          <dgm:bulletEnabled val="1"/>
        </dgm:presLayoutVars>
      </dgm:prSet>
      <dgm:spPr/>
    </dgm:pt>
    <dgm:pt modelId="{2F799161-1F79-401C-8931-64056BDD000E}" type="pres">
      <dgm:prSet presAssocID="{C8B7AD38-62E3-48FC-9BDE-88E7D9F55B4E}" presName="accent_2" presStyleCnt="0"/>
      <dgm:spPr/>
    </dgm:pt>
    <dgm:pt modelId="{3EB49D44-C868-44DD-8D3D-9D20DF0C22D2}" type="pres">
      <dgm:prSet presAssocID="{C8B7AD38-62E3-48FC-9BDE-88E7D9F55B4E}" presName="accentRepeatNode" presStyleLbl="solidFgAcc1" presStyleIdx="1" presStyleCnt="5"/>
      <dgm:spPr>
        <a:xfrm>
          <a:off x="396172" y="873650"/>
          <a:ext cx="582682" cy="582682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</a:ln>
        <a:effectLst/>
      </dgm:spPr>
    </dgm:pt>
    <dgm:pt modelId="{19A8EC17-70D9-4BF7-82DA-1EA3D4D72E11}" type="pres">
      <dgm:prSet presAssocID="{BAF48275-10EB-4DEB-998E-AA1A4A9783BC}" presName="text_3" presStyleLbl="node1" presStyleIdx="2" presStyleCnt="5">
        <dgm:presLayoutVars>
          <dgm:bulletEnabled val="1"/>
        </dgm:presLayoutVars>
      </dgm:prSet>
      <dgm:spPr/>
    </dgm:pt>
    <dgm:pt modelId="{46C38E4F-C5E3-4898-8F50-63B376BE9059}" type="pres">
      <dgm:prSet presAssocID="{BAF48275-10EB-4DEB-998E-AA1A4A9783BC}" presName="accent_3" presStyleCnt="0"/>
      <dgm:spPr/>
    </dgm:pt>
    <dgm:pt modelId="{F48A5B6F-48BA-45E1-B49D-8D80E928FD91}" type="pres">
      <dgm:prSet presAssocID="{BAF48275-10EB-4DEB-998E-AA1A4A9783BC}" presName="accentRepeatNode" presStyleLbl="solidFgAcc1" presStyleIdx="2" presStyleCnt="5"/>
      <dgm:spPr>
        <a:xfrm>
          <a:off x="498691" y="1572645"/>
          <a:ext cx="582682" cy="582682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</a:ln>
        <a:effectLst/>
      </dgm:spPr>
    </dgm:pt>
    <dgm:pt modelId="{8C8E8D71-48AD-4F9A-856D-ACD5F9D52D0D}" type="pres">
      <dgm:prSet presAssocID="{42373BB9-AF9F-4DB9-9A1D-E9850C8D7EE4}" presName="text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7846E106-AAFF-407A-A527-C88C21E30E70}" type="pres">
      <dgm:prSet presAssocID="{42373BB9-AF9F-4DB9-9A1D-E9850C8D7EE4}" presName="accent_4" presStyleCnt="0"/>
      <dgm:spPr/>
    </dgm:pt>
    <dgm:pt modelId="{E4772E3B-1FB7-41B4-9BE9-0617ECDC465E}" type="pres">
      <dgm:prSet presAssocID="{42373BB9-AF9F-4DB9-9A1D-E9850C8D7EE4}" presName="accentRepeatNode" presStyleLbl="solidFgAcc1" presStyleIdx="3" presStyleCnt="5"/>
      <dgm:spPr>
        <a:xfrm>
          <a:off x="396172" y="2271640"/>
          <a:ext cx="582682" cy="582682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F2C03088-8DEF-41DB-B0F1-741C51F4388F}" type="pres">
      <dgm:prSet presAssocID="{38F29452-0EFD-4EF2-926B-4E913D908E5F}" presName="text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28B0126D-5D06-482F-A7B2-4213D64D3969}" type="pres">
      <dgm:prSet presAssocID="{38F29452-0EFD-4EF2-926B-4E913D908E5F}" presName="accent_5" presStyleCnt="0"/>
      <dgm:spPr/>
    </dgm:pt>
    <dgm:pt modelId="{39BDB3FC-7E2C-45E2-8986-CE68B4F4EC93}" type="pres">
      <dgm:prSet presAssocID="{38F29452-0EFD-4EF2-926B-4E913D908E5F}" presName="accentRepeatNode" presStyleLbl="solidFgAcc1" presStyleIdx="4" presStyleCnt="5"/>
      <dgm:spPr>
        <a:xfrm>
          <a:off x="62146" y="2970635"/>
          <a:ext cx="582682" cy="582682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</a:ln>
        <a:effectLst/>
      </dgm:spPr>
    </dgm:pt>
  </dgm:ptLst>
  <dgm:cxnLst>
    <dgm:cxn modelId="{4BF2C526-16E5-4507-AAFB-EEDDF8539F88}" type="presOf" srcId="{BAF48275-10EB-4DEB-998E-AA1A4A9783BC}" destId="{19A8EC17-70D9-4BF7-82DA-1EA3D4D72E11}" srcOrd="0" destOrd="0" presId="urn:microsoft.com/office/officeart/2008/layout/VerticalCurvedList"/>
    <dgm:cxn modelId="{8467252F-E076-4C1A-9EB4-66F01A7EC1A6}" type="presOf" srcId="{C8B7AD38-62E3-48FC-9BDE-88E7D9F55B4E}" destId="{BD3DAF57-D90D-460F-8F4F-D7B89781EEEF}" srcOrd="0" destOrd="0" presId="urn:microsoft.com/office/officeart/2008/layout/VerticalCurvedList"/>
    <dgm:cxn modelId="{D5273B30-D853-4590-ABBB-CE5E58932A6C}" srcId="{C59AE7E6-F929-4646-8F09-2F70F2BC54E5}" destId="{BAF48275-10EB-4DEB-998E-AA1A4A9783BC}" srcOrd="2" destOrd="0" parTransId="{7E2A3BFA-4406-4AF8-BB09-3B8C12D86028}" sibTransId="{BE4C360B-F7ED-4993-B9BD-6E47AA507FDE}"/>
    <dgm:cxn modelId="{1AEBF860-839F-4D72-868D-0CD1373F22D3}" type="presOf" srcId="{42373BB9-AF9F-4DB9-9A1D-E9850C8D7EE4}" destId="{8C8E8D71-48AD-4F9A-856D-ACD5F9D52D0D}" srcOrd="0" destOrd="0" presId="urn:microsoft.com/office/officeart/2008/layout/VerticalCurvedList"/>
    <dgm:cxn modelId="{DEDAF466-4330-4347-808C-AE045B0DDAC5}" type="presOf" srcId="{38F29452-0EFD-4EF2-926B-4E913D908E5F}" destId="{F2C03088-8DEF-41DB-B0F1-741C51F4388F}" srcOrd="0" destOrd="0" presId="urn:microsoft.com/office/officeart/2008/layout/VerticalCurvedList"/>
    <dgm:cxn modelId="{7434F46E-026F-43AE-91FE-9622C61E380C}" srcId="{C59AE7E6-F929-4646-8F09-2F70F2BC54E5}" destId="{B0C53E79-2708-47CD-A405-51DAE1FEFB86}" srcOrd="0" destOrd="0" parTransId="{CA018B8C-3E5E-4348-91F4-857C3F5C3557}" sibTransId="{7D5A9B6D-66D3-46FE-9A6C-872D37BCD91F}"/>
    <dgm:cxn modelId="{C542D57B-F8C4-4213-B03D-9E1C44FA3D72}" srcId="{C59AE7E6-F929-4646-8F09-2F70F2BC54E5}" destId="{38F29452-0EFD-4EF2-926B-4E913D908E5F}" srcOrd="4" destOrd="0" parTransId="{D010C3A2-D106-4242-8E87-489C05A8520F}" sibTransId="{6C0792FA-360A-4EDE-A6CA-590396992472}"/>
    <dgm:cxn modelId="{68960084-EA0D-4BBA-9377-C4A82F52701E}" srcId="{C59AE7E6-F929-4646-8F09-2F70F2BC54E5}" destId="{C8B7AD38-62E3-48FC-9BDE-88E7D9F55B4E}" srcOrd="1" destOrd="0" parTransId="{640BC4AB-742D-4B80-9B4F-3018DC6971A1}" sibTransId="{CAB01F38-ECE0-4283-9E6A-501962907EAE}"/>
    <dgm:cxn modelId="{7BAAFC9E-5FB2-4E98-9791-52939545A239}" srcId="{C59AE7E6-F929-4646-8F09-2F70F2BC54E5}" destId="{42373BB9-AF9F-4DB9-9A1D-E9850C8D7EE4}" srcOrd="3" destOrd="0" parTransId="{3B4A8104-B1DC-4FE7-8B51-5489988A0804}" sibTransId="{6E5BE5CB-F587-44F2-9866-B97EDD997B85}"/>
    <dgm:cxn modelId="{609959CC-22F7-4717-9A99-544EC375BC0F}" type="presOf" srcId="{7D5A9B6D-66D3-46FE-9A6C-872D37BCD91F}" destId="{5F510653-C026-4B4D-BB98-ED47198980C4}" srcOrd="0" destOrd="0" presId="urn:microsoft.com/office/officeart/2008/layout/VerticalCurvedList"/>
    <dgm:cxn modelId="{D9A180D2-1FD8-438A-AE94-DF4EDDC7A4BB}" type="presOf" srcId="{B0C53E79-2708-47CD-A405-51DAE1FEFB86}" destId="{EC0D0A00-A64A-43A4-B787-83DB6BD0BB47}" srcOrd="0" destOrd="0" presId="urn:microsoft.com/office/officeart/2008/layout/VerticalCurvedList"/>
    <dgm:cxn modelId="{062FE6FE-7BA3-4319-A74A-6F9834562FC7}" type="presOf" srcId="{C59AE7E6-F929-4646-8F09-2F70F2BC54E5}" destId="{FF9134E3-3137-4B6E-BA5D-F9B9E5997DFE}" srcOrd="0" destOrd="0" presId="urn:microsoft.com/office/officeart/2008/layout/VerticalCurvedList"/>
    <dgm:cxn modelId="{6B617F01-D722-4E96-917B-3E8D660D614A}" type="presParOf" srcId="{FF9134E3-3137-4B6E-BA5D-F9B9E5997DFE}" destId="{24F0863B-4F33-4F1A-85A1-0F205EA685FE}" srcOrd="0" destOrd="0" presId="urn:microsoft.com/office/officeart/2008/layout/VerticalCurvedList"/>
    <dgm:cxn modelId="{21B44F88-BA19-4598-865E-1387E407FE9E}" type="presParOf" srcId="{24F0863B-4F33-4F1A-85A1-0F205EA685FE}" destId="{6F5D6582-2DB0-429D-A5DA-24882C1DCC95}" srcOrd="0" destOrd="0" presId="urn:microsoft.com/office/officeart/2008/layout/VerticalCurvedList"/>
    <dgm:cxn modelId="{CE73E717-4436-40FD-A5CF-3FE57A4FE33E}" type="presParOf" srcId="{6F5D6582-2DB0-429D-A5DA-24882C1DCC95}" destId="{AA9983C3-E954-42A1-9ECE-F14D86AE5EF2}" srcOrd="0" destOrd="0" presId="urn:microsoft.com/office/officeart/2008/layout/VerticalCurvedList"/>
    <dgm:cxn modelId="{F373064D-4789-406D-9F80-4EF903981D5D}" type="presParOf" srcId="{6F5D6582-2DB0-429D-A5DA-24882C1DCC95}" destId="{5F510653-C026-4B4D-BB98-ED47198980C4}" srcOrd="1" destOrd="0" presId="urn:microsoft.com/office/officeart/2008/layout/VerticalCurvedList"/>
    <dgm:cxn modelId="{EDD38EE8-080E-44FB-8132-C50C8174C01E}" type="presParOf" srcId="{6F5D6582-2DB0-429D-A5DA-24882C1DCC95}" destId="{41EF8BE2-64BC-4AC9-9AAE-2DDDEBC4866B}" srcOrd="2" destOrd="0" presId="urn:microsoft.com/office/officeart/2008/layout/VerticalCurvedList"/>
    <dgm:cxn modelId="{F41D5F88-3657-4B9C-89C1-979AD92B2072}" type="presParOf" srcId="{6F5D6582-2DB0-429D-A5DA-24882C1DCC95}" destId="{842C547E-1106-4AE1-B007-E990FC8D55EC}" srcOrd="3" destOrd="0" presId="urn:microsoft.com/office/officeart/2008/layout/VerticalCurvedList"/>
    <dgm:cxn modelId="{8081BEEE-AC19-4DF1-8F7B-E3CB818551DB}" type="presParOf" srcId="{24F0863B-4F33-4F1A-85A1-0F205EA685FE}" destId="{EC0D0A00-A64A-43A4-B787-83DB6BD0BB47}" srcOrd="1" destOrd="0" presId="urn:microsoft.com/office/officeart/2008/layout/VerticalCurvedList"/>
    <dgm:cxn modelId="{23C02FC0-98B1-4D67-A180-2365E2A4C9DE}" type="presParOf" srcId="{24F0863B-4F33-4F1A-85A1-0F205EA685FE}" destId="{5025A224-0901-46E2-9CC8-99AD1F112793}" srcOrd="2" destOrd="0" presId="urn:microsoft.com/office/officeart/2008/layout/VerticalCurvedList"/>
    <dgm:cxn modelId="{CB89329E-6807-4F46-8557-96241C357512}" type="presParOf" srcId="{5025A224-0901-46E2-9CC8-99AD1F112793}" destId="{7490C640-5A21-4621-ABF2-2D5D1CE39899}" srcOrd="0" destOrd="0" presId="urn:microsoft.com/office/officeart/2008/layout/VerticalCurvedList"/>
    <dgm:cxn modelId="{DA3B7EC6-1059-4D34-9385-DAE610A30D9B}" type="presParOf" srcId="{24F0863B-4F33-4F1A-85A1-0F205EA685FE}" destId="{BD3DAF57-D90D-460F-8F4F-D7B89781EEEF}" srcOrd="3" destOrd="0" presId="urn:microsoft.com/office/officeart/2008/layout/VerticalCurvedList"/>
    <dgm:cxn modelId="{41E0A78E-6202-435E-ABA6-AFEACE60D53F}" type="presParOf" srcId="{24F0863B-4F33-4F1A-85A1-0F205EA685FE}" destId="{2F799161-1F79-401C-8931-64056BDD000E}" srcOrd="4" destOrd="0" presId="urn:microsoft.com/office/officeart/2008/layout/VerticalCurvedList"/>
    <dgm:cxn modelId="{31D1CC03-DE78-4B22-A12C-31B4B2BEDCE8}" type="presParOf" srcId="{2F799161-1F79-401C-8931-64056BDD000E}" destId="{3EB49D44-C868-44DD-8D3D-9D20DF0C22D2}" srcOrd="0" destOrd="0" presId="urn:microsoft.com/office/officeart/2008/layout/VerticalCurvedList"/>
    <dgm:cxn modelId="{E213B70F-698C-4252-8D3F-708E464F35A8}" type="presParOf" srcId="{24F0863B-4F33-4F1A-85A1-0F205EA685FE}" destId="{19A8EC17-70D9-4BF7-82DA-1EA3D4D72E11}" srcOrd="5" destOrd="0" presId="urn:microsoft.com/office/officeart/2008/layout/VerticalCurvedList"/>
    <dgm:cxn modelId="{65B0BFA9-DD71-48E1-89C7-86013C926302}" type="presParOf" srcId="{24F0863B-4F33-4F1A-85A1-0F205EA685FE}" destId="{46C38E4F-C5E3-4898-8F50-63B376BE9059}" srcOrd="6" destOrd="0" presId="urn:microsoft.com/office/officeart/2008/layout/VerticalCurvedList"/>
    <dgm:cxn modelId="{41145254-CFFB-4F4F-9A64-5D8F26F428CE}" type="presParOf" srcId="{46C38E4F-C5E3-4898-8F50-63B376BE9059}" destId="{F48A5B6F-48BA-45E1-B49D-8D80E928FD91}" srcOrd="0" destOrd="0" presId="urn:microsoft.com/office/officeart/2008/layout/VerticalCurvedList"/>
    <dgm:cxn modelId="{FECE1044-5F7B-4C7E-9CA0-DD5BAFA23128}" type="presParOf" srcId="{24F0863B-4F33-4F1A-85A1-0F205EA685FE}" destId="{8C8E8D71-48AD-4F9A-856D-ACD5F9D52D0D}" srcOrd="7" destOrd="0" presId="urn:microsoft.com/office/officeart/2008/layout/VerticalCurvedList"/>
    <dgm:cxn modelId="{1D12D4D1-533D-4550-82E4-1A20D30919C6}" type="presParOf" srcId="{24F0863B-4F33-4F1A-85A1-0F205EA685FE}" destId="{7846E106-AAFF-407A-A527-C88C21E30E70}" srcOrd="8" destOrd="0" presId="urn:microsoft.com/office/officeart/2008/layout/VerticalCurvedList"/>
    <dgm:cxn modelId="{68AC2063-691D-4302-9272-39D760989203}" type="presParOf" srcId="{7846E106-AAFF-407A-A527-C88C21E30E70}" destId="{E4772E3B-1FB7-41B4-9BE9-0617ECDC465E}" srcOrd="0" destOrd="0" presId="urn:microsoft.com/office/officeart/2008/layout/VerticalCurvedList"/>
    <dgm:cxn modelId="{C9C5F574-9032-4458-B296-D3C14D921730}" type="presParOf" srcId="{24F0863B-4F33-4F1A-85A1-0F205EA685FE}" destId="{F2C03088-8DEF-41DB-B0F1-741C51F4388F}" srcOrd="9" destOrd="0" presId="urn:microsoft.com/office/officeart/2008/layout/VerticalCurvedList"/>
    <dgm:cxn modelId="{C666B85B-13C6-4A8B-AC99-E65839944DBB}" type="presParOf" srcId="{24F0863B-4F33-4F1A-85A1-0F205EA685FE}" destId="{28B0126D-5D06-482F-A7B2-4213D64D3969}" srcOrd="10" destOrd="0" presId="urn:microsoft.com/office/officeart/2008/layout/VerticalCurvedList"/>
    <dgm:cxn modelId="{B2AA253B-6FA0-4AA9-ADD3-F7F0D2F1939F}" type="presParOf" srcId="{28B0126D-5D06-482F-A7B2-4213D64D3969}" destId="{39BDB3FC-7E2C-45E2-8986-CE68B4F4EC9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510653-C026-4B4D-BB98-ED47198980C4}">
      <dsp:nvSpPr>
        <dsp:cNvPr id="0" name=""/>
        <dsp:cNvSpPr/>
      </dsp:nvSpPr>
      <dsp:spPr>
        <a:xfrm>
          <a:off x="-5720304" y="-875585"/>
          <a:ext cx="6810386" cy="6810386"/>
        </a:xfrm>
        <a:prstGeom prst="blockArc">
          <a:avLst>
            <a:gd name="adj1" fmla="val 18900000"/>
            <a:gd name="adj2" fmla="val 2700000"/>
            <a:gd name="adj3" fmla="val 362"/>
          </a:avLst>
        </a:prstGeom>
        <a:noFill/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D0A00-A64A-43A4-B787-83DB6BD0BB47}">
      <dsp:nvSpPr>
        <dsp:cNvPr id="0" name=""/>
        <dsp:cNvSpPr/>
      </dsp:nvSpPr>
      <dsp:spPr>
        <a:xfrm>
          <a:off x="476502" y="316099"/>
          <a:ext cx="8117172" cy="632604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30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백업 시스템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(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소프트웨어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, VTL, PTL)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 노후화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 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및 소산 부재로 데이터 유실   위험 증가</a:t>
          </a:r>
        </a:p>
      </dsp:txBody>
      <dsp:txXfrm>
        <a:off x="476502" y="316099"/>
        <a:ext cx="8117172" cy="632604"/>
      </dsp:txXfrm>
    </dsp:sp>
    <dsp:sp modelId="{7490C640-5A21-4621-ABF2-2D5D1CE39899}">
      <dsp:nvSpPr>
        <dsp:cNvPr id="0" name=""/>
        <dsp:cNvSpPr/>
      </dsp:nvSpPr>
      <dsp:spPr>
        <a:xfrm>
          <a:off x="81124" y="237024"/>
          <a:ext cx="790755" cy="790755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DAF57-D90D-460F-8F4F-D7B89781EEEF}">
      <dsp:nvSpPr>
        <dsp:cNvPr id="0" name=""/>
        <dsp:cNvSpPr/>
      </dsp:nvSpPr>
      <dsp:spPr>
        <a:xfrm>
          <a:off x="929807" y="1264702"/>
          <a:ext cx="7663867" cy="632604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30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OS 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백업 체계 미확보로 사이버 위협에 노출</a:t>
          </a:r>
        </a:p>
      </dsp:txBody>
      <dsp:txXfrm>
        <a:off x="929807" y="1264702"/>
        <a:ext cx="7663867" cy="632604"/>
      </dsp:txXfrm>
    </dsp:sp>
    <dsp:sp modelId="{3EB49D44-C868-44DD-8D3D-9D20DF0C22D2}">
      <dsp:nvSpPr>
        <dsp:cNvPr id="0" name=""/>
        <dsp:cNvSpPr/>
      </dsp:nvSpPr>
      <dsp:spPr>
        <a:xfrm>
          <a:off x="534430" y="1185627"/>
          <a:ext cx="790755" cy="790755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8EC17-70D9-4BF7-82DA-1EA3D4D72E11}">
      <dsp:nvSpPr>
        <dsp:cNvPr id="0" name=""/>
        <dsp:cNvSpPr/>
      </dsp:nvSpPr>
      <dsp:spPr>
        <a:xfrm>
          <a:off x="1068936" y="2213305"/>
          <a:ext cx="7524738" cy="632604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30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대용량 백업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/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 장시간 소요 및 단기 보관</a:t>
          </a:r>
        </a:p>
      </dsp:txBody>
      <dsp:txXfrm>
        <a:off x="1068936" y="2213305"/>
        <a:ext cx="7524738" cy="632604"/>
      </dsp:txXfrm>
    </dsp:sp>
    <dsp:sp modelId="{F48A5B6F-48BA-45E1-B49D-8D80E928FD91}">
      <dsp:nvSpPr>
        <dsp:cNvPr id="0" name=""/>
        <dsp:cNvSpPr/>
      </dsp:nvSpPr>
      <dsp:spPr>
        <a:xfrm>
          <a:off x="673558" y="2134230"/>
          <a:ext cx="790755" cy="790755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8E8D71-48AD-4F9A-856D-ACD5F9D52D0D}">
      <dsp:nvSpPr>
        <dsp:cNvPr id="0" name=""/>
        <dsp:cNvSpPr/>
      </dsp:nvSpPr>
      <dsp:spPr>
        <a:xfrm>
          <a:off x="929807" y="3161908"/>
          <a:ext cx="7663867" cy="632604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30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고객의 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RTO(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복구목표시간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)/RPO(</a:t>
          </a: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복구목표시점</a:t>
          </a:r>
          <a:r>
            <a:rPr lang="en-US" altLang="ko-KR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) </a:t>
          </a:r>
          <a:r>
            <a:rPr lang="ko-KR" altLang="en-US" sz="1800" kern="1200" baseline="0" dirty="0" err="1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미충족</a:t>
          </a:r>
          <a:endParaRPr lang="ko-KR" altLang="en-US" sz="1800" kern="1200" baseline="0" dirty="0">
            <a:solidFill>
              <a:srgbClr val="717074">
                <a:hueOff val="0"/>
                <a:satOff val="0"/>
                <a:lumOff val="0"/>
                <a:alphaOff val="0"/>
              </a:srgbClr>
            </a:solidFill>
            <a:latin typeface="Tahoma" panose="020B0604030504040204" pitchFamily="34" charset="0"/>
            <a:ea typeface="맑은 고딕" panose="020B0503020000020004" pitchFamily="50" charset="-127"/>
            <a:cs typeface="+mn-cs"/>
          </a:endParaRPr>
        </a:p>
      </dsp:txBody>
      <dsp:txXfrm>
        <a:off x="929807" y="3161908"/>
        <a:ext cx="7663867" cy="632604"/>
      </dsp:txXfrm>
    </dsp:sp>
    <dsp:sp modelId="{E4772E3B-1FB7-41B4-9BE9-0617ECDC465E}">
      <dsp:nvSpPr>
        <dsp:cNvPr id="0" name=""/>
        <dsp:cNvSpPr/>
      </dsp:nvSpPr>
      <dsp:spPr>
        <a:xfrm>
          <a:off x="534430" y="3082833"/>
          <a:ext cx="790755" cy="790755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03088-8DEF-41DB-B0F1-741C51F4388F}">
      <dsp:nvSpPr>
        <dsp:cNvPr id="0" name=""/>
        <dsp:cNvSpPr/>
      </dsp:nvSpPr>
      <dsp:spPr>
        <a:xfrm>
          <a:off x="476502" y="4110511"/>
          <a:ext cx="8117172" cy="632604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30" tIns="45720" rIns="45720" bIns="4572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baseline="0" dirty="0">
              <a:solidFill>
                <a:srgbClr val="717074">
                  <a:hueOff val="0"/>
                  <a:satOff val="0"/>
                  <a:lumOff val="0"/>
                  <a:alphaOff val="0"/>
                </a:srgbClr>
              </a:solidFill>
              <a:latin typeface="Tahoma" panose="020B0604030504040204" pitchFamily="34" charset="0"/>
              <a:ea typeface="맑은 고딕" panose="020B0503020000020004" pitchFamily="50" charset="-127"/>
              <a:cs typeface="+mn-cs"/>
            </a:rPr>
            <a:t>향후 클라우드 마이그레이션 어려움 가중 </a:t>
          </a:r>
        </a:p>
      </dsp:txBody>
      <dsp:txXfrm>
        <a:off x="476502" y="4110511"/>
        <a:ext cx="8117172" cy="632604"/>
      </dsp:txXfrm>
    </dsp:sp>
    <dsp:sp modelId="{39BDB3FC-7E2C-45E2-8986-CE68B4F4EC93}">
      <dsp:nvSpPr>
        <dsp:cNvPr id="0" name=""/>
        <dsp:cNvSpPr/>
      </dsp:nvSpPr>
      <dsp:spPr>
        <a:xfrm>
          <a:off x="81124" y="4031436"/>
          <a:ext cx="790755" cy="790755"/>
        </a:xfrm>
        <a:prstGeom prst="ellipse">
          <a:avLst/>
        </a:prstGeom>
        <a:solidFill>
          <a:srgbClr val="00B336"/>
        </a:solidFill>
        <a:ln w="25400" cap="flat" cmpd="sng" algn="ctr">
          <a:solidFill>
            <a:srgbClr val="00B33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905590C-13FC-4B63-96FD-DDFFF7FDC1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670EED-F7A1-47CF-85D8-6C8CDEFF7E5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6138EDE-0475-4FCC-A680-9B0FC4A86081}" type="datetimeFigureOut">
              <a:rPr lang="ko-KR" altLang="en-US"/>
              <a:pPr>
                <a:defRPr/>
              </a:pPr>
              <a:t>2019-04-09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BC88E03-819D-4663-82F7-C5779C7A4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95006F17-57C3-4329-9122-782E36F2DD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794AB1-6A90-4405-A4BB-A0A2191657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89FC7-8EF5-411B-A186-0AE26C922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B6A039A-93DB-464B-85BD-25DA125AF95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4387500" cy="288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5F82E4-442C-47C9-A58B-97315648A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E5731A79-9541-421F-B61D-F6AFA8AA085C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28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610419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+mn-ea"/>
                <a:ea typeface="+mn-ea"/>
                <a:cs typeface="Tahoma" panose="020B0604030504040204" pitchFamily="34" charset="0"/>
              </a:defRPr>
            </a:lvl1pPr>
            <a:lvl2pPr>
              <a:defRPr sz="619" b="0">
                <a:latin typeface="+mn-ea"/>
              </a:defRPr>
            </a:lvl2pPr>
            <a:lvl3pPr>
              <a:defRPr sz="619" b="0">
                <a:latin typeface="+mn-ea"/>
              </a:defRPr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D36F77E-480C-499F-9A3A-30337A664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8FEB9928-3B11-4AE3-B9D6-21FEF84CE1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C8E63054-CE6B-4594-976D-27893B6CD22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514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>
            <a:extLst>
              <a:ext uri="{FF2B5EF4-FFF2-40B4-BE49-F238E27FC236}">
                <a16:creationId xmlns:a16="http://schemas.microsoft.com/office/drawing/2014/main" id="{A46DDC90-9E0C-4A09-9590-C0DE56F015A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41525" y="1446213"/>
            <a:ext cx="993775" cy="1127125"/>
            <a:chOff x="6535838" y="485343"/>
            <a:chExt cx="992505" cy="1125855"/>
          </a:xfrm>
        </p:grpSpPr>
        <p:grpSp>
          <p:nvGrpSpPr>
            <p:cNvPr id="3" name="그룹 9">
              <a:extLst>
                <a:ext uri="{FF2B5EF4-FFF2-40B4-BE49-F238E27FC236}">
                  <a16:creationId xmlns:a16="http://schemas.microsoft.com/office/drawing/2014/main" id="{5A1013D1-E0A8-454B-9C47-E7CB66642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9" name="화살표: 톱니 모양의 오른쪽 8">
                <a:extLst>
                  <a:ext uri="{FF2B5EF4-FFF2-40B4-BE49-F238E27FC236}">
                    <a16:creationId xmlns:a16="http://schemas.microsoft.com/office/drawing/2014/main" id="{153A1F7A-5B2B-443C-95E5-0F3D690EA83A}"/>
                  </a:ext>
                </a:extLst>
              </p:cNvPr>
              <p:cNvSpPr/>
              <p:nvPr/>
            </p:nvSpPr>
            <p:spPr>
              <a:xfrm rot="18147129">
                <a:off x="6591710" y="1086824"/>
                <a:ext cx="633146" cy="333601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" name="화살표: 톱니 모양의 오른쪽 9">
                <a:extLst>
                  <a:ext uri="{FF2B5EF4-FFF2-40B4-BE49-F238E27FC236}">
                    <a16:creationId xmlns:a16="http://schemas.microsoft.com/office/drawing/2014/main" id="{F06C7222-8F58-40C4-9AF1-E58193DDB0E9}"/>
                  </a:ext>
                </a:extLst>
              </p:cNvPr>
              <p:cNvSpPr/>
              <p:nvPr/>
            </p:nvSpPr>
            <p:spPr>
              <a:xfrm rot="14520745">
                <a:off x="6800387" y="1092047"/>
                <a:ext cx="633146" cy="333600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4" name="그룹 10">
              <a:extLst>
                <a:ext uri="{FF2B5EF4-FFF2-40B4-BE49-F238E27FC236}">
                  <a16:creationId xmlns:a16="http://schemas.microsoft.com/office/drawing/2014/main" id="{980C73AE-4F75-4DCD-AEAD-89602E942D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6" name="별: 꼭짓점 12개 5">
                <a:extLst>
                  <a:ext uri="{FF2B5EF4-FFF2-40B4-BE49-F238E27FC236}">
                    <a16:creationId xmlns:a16="http://schemas.microsoft.com/office/drawing/2014/main" id="{0E8416C1-01D1-40CF-B928-09112459F7DE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80069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2988518-4335-419A-AAA6-B01678B01B0E}"/>
                  </a:ext>
                </a:extLst>
              </p:cNvPr>
              <p:cNvSpPr/>
              <p:nvPr/>
            </p:nvSpPr>
            <p:spPr>
              <a:xfrm>
                <a:off x="6669018" y="599514"/>
                <a:ext cx="726146" cy="6469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6EFCE4CB-5465-43BD-8032-DB9745793910}"/>
                  </a:ext>
                </a:extLst>
              </p:cNvPr>
              <p:cNvSpPr/>
              <p:nvPr/>
            </p:nvSpPr>
            <p:spPr>
              <a:xfrm>
                <a:off x="6688043" y="613785"/>
                <a:ext cx="691265" cy="616842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83B05A93-6C3C-444D-A1DE-390F53B091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1374" y="676690"/>
              <a:ext cx="641206" cy="52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ea typeface="+mn-ea"/>
                </a:rPr>
                <a:t>Veeam</a:t>
              </a: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FF0000"/>
                  </a:solidFill>
                  <a:latin typeface="+mn-ea"/>
                  <a:ea typeface="+mn-ea"/>
                </a:rPr>
                <a:t>Only</a:t>
              </a:r>
              <a:endParaRPr lang="ko-KR" altLang="en-US" sz="14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1" name="그룹 17">
            <a:extLst>
              <a:ext uri="{FF2B5EF4-FFF2-40B4-BE49-F238E27FC236}">
                <a16:creationId xmlns:a16="http://schemas.microsoft.com/office/drawing/2014/main" id="{02F309BD-D136-4751-A754-A722B521FD7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6754813" y="1446213"/>
            <a:ext cx="992187" cy="1127125"/>
            <a:chOff x="6535838" y="485343"/>
            <a:chExt cx="992505" cy="1125855"/>
          </a:xfrm>
        </p:grpSpPr>
        <p:grpSp>
          <p:nvGrpSpPr>
            <p:cNvPr id="12" name="그룹 18">
              <a:extLst>
                <a:ext uri="{FF2B5EF4-FFF2-40B4-BE49-F238E27FC236}">
                  <a16:creationId xmlns:a16="http://schemas.microsoft.com/office/drawing/2014/main" id="{F6E37470-206E-47C5-B739-DC8B46F1AC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18" name="화살표: 톱니 모양의 오른쪽 17">
                <a:extLst>
                  <a:ext uri="{FF2B5EF4-FFF2-40B4-BE49-F238E27FC236}">
                    <a16:creationId xmlns:a16="http://schemas.microsoft.com/office/drawing/2014/main" id="{6FFCCEA7-314F-4F60-B2E2-55E9730AD07E}"/>
                  </a:ext>
                </a:extLst>
              </p:cNvPr>
              <p:cNvSpPr/>
              <p:nvPr/>
            </p:nvSpPr>
            <p:spPr>
              <a:xfrm rot="18147129">
                <a:off x="6591538" y="1087268"/>
                <a:ext cx="633146" cy="332713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9" name="화살표: 톱니 모양의 오른쪽 18">
                <a:extLst>
                  <a:ext uri="{FF2B5EF4-FFF2-40B4-BE49-F238E27FC236}">
                    <a16:creationId xmlns:a16="http://schemas.microsoft.com/office/drawing/2014/main" id="{A31A07CA-1415-4D4E-AC48-43F3DE262216}"/>
                  </a:ext>
                </a:extLst>
              </p:cNvPr>
              <p:cNvSpPr/>
              <p:nvPr/>
            </p:nvSpPr>
            <p:spPr>
              <a:xfrm rot="14520745">
                <a:off x="6800550" y="1092490"/>
                <a:ext cx="633146" cy="332713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13" name="그룹 19">
              <a:extLst>
                <a:ext uri="{FF2B5EF4-FFF2-40B4-BE49-F238E27FC236}">
                  <a16:creationId xmlns:a16="http://schemas.microsoft.com/office/drawing/2014/main" id="{C7465179-60CE-46FE-9B09-245BDE0FA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15" name="별: 꼭짓점 12개 14">
                <a:extLst>
                  <a:ext uri="{FF2B5EF4-FFF2-40B4-BE49-F238E27FC236}">
                    <a16:creationId xmlns:a16="http://schemas.microsoft.com/office/drawing/2014/main" id="{BB5269DE-3920-42E0-B766-05F1D0BAD50E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80069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35CA0E4-F10C-4B64-A89A-E65CAD695480}"/>
                  </a:ext>
                </a:extLst>
              </p:cNvPr>
              <p:cNvSpPr/>
              <p:nvPr/>
            </p:nvSpPr>
            <p:spPr>
              <a:xfrm>
                <a:off x="6669231" y="599514"/>
                <a:ext cx="725720" cy="64697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86BA1499-9D7A-4394-A914-A2D674333235}"/>
                  </a:ext>
                </a:extLst>
              </p:cNvPr>
              <p:cNvSpPr/>
              <p:nvPr/>
            </p:nvSpPr>
            <p:spPr>
              <a:xfrm>
                <a:off x="6688287" y="613785"/>
                <a:ext cx="690783" cy="616842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149CF782-FD75-4E30-B18C-6C45F5DDC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10860" y="676690"/>
              <a:ext cx="642232" cy="52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002060"/>
                  </a:solidFill>
                  <a:latin typeface="+mn-ea"/>
                  <a:ea typeface="+mn-ea"/>
                </a:rPr>
                <a:t>Veeam</a:t>
              </a: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002060"/>
                  </a:solidFill>
                  <a:latin typeface="+mn-ea"/>
                  <a:ea typeface="+mn-ea"/>
                </a:rPr>
                <a:t>#1</a:t>
              </a:r>
              <a:endParaRPr lang="ko-KR" altLang="en-US" sz="1400" b="1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AD1CC38B-B85D-44CA-B3B9-99CDB54D8F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9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0F12BFFF-2948-4B5E-AAE6-A0955E60704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861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veeam logo">
            <a:extLst>
              <a:ext uri="{FF2B5EF4-FFF2-40B4-BE49-F238E27FC236}">
                <a16:creationId xmlns:a16="http://schemas.microsoft.com/office/drawing/2014/main" id="{49DB45D4-43F2-460D-9432-03E73B429D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966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>
            <a:extLst>
              <a:ext uri="{FF2B5EF4-FFF2-40B4-BE49-F238E27FC236}">
                <a16:creationId xmlns:a16="http://schemas.microsoft.com/office/drawing/2014/main" id="{EFAC77F0-9659-4728-A213-39A8E4B230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49213"/>
            <a:ext cx="9904412" cy="690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9">
            <a:extLst>
              <a:ext uri="{FF2B5EF4-FFF2-40B4-BE49-F238E27FC236}">
                <a16:creationId xmlns:a16="http://schemas.microsoft.com/office/drawing/2014/main" id="{21CF80D0-EC2B-43D0-94C0-3B49276A31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213"/>
            <a:ext cx="1352550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225353" y="1268476"/>
            <a:ext cx="7434659" cy="803275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>
          <a:xfrm>
            <a:off x="1921008" y="3900120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73630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8">
            <a:extLst>
              <a:ext uri="{FF2B5EF4-FFF2-40B4-BE49-F238E27FC236}">
                <a16:creationId xmlns:a16="http://schemas.microsoft.com/office/drawing/2014/main" id="{8A593E82-67B7-4F76-B885-55CBD7FA0F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906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4648" y="1590284"/>
            <a:ext cx="8257182" cy="2203505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>
          <a:xfrm>
            <a:off x="294649" y="5534085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AE1B9-10CB-4925-A1C1-8B3DD6696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4085" y="3978277"/>
            <a:ext cx="8257182" cy="5683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336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pic>
        <p:nvPicPr>
          <p:cNvPr id="1026" name="Picture 2" descr="SEJONG">
            <a:extLst>
              <a:ext uri="{FF2B5EF4-FFF2-40B4-BE49-F238E27FC236}">
                <a16:creationId xmlns:a16="http://schemas.microsoft.com/office/drawing/2014/main" id="{0701ECED-3FCD-4BA1-9E1A-64617F7699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433" y="135182"/>
            <a:ext cx="1706560" cy="3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7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AB212C2F-2A11-47D5-AFDB-886EFD462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1FA4C381-3752-4DFD-BFEE-42AB229D59A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12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C8E7101-F82C-40DD-BE45-8E7391D7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54A705F0-2C80-4CF7-A844-0324DD378D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2F58FB00-8887-468D-B15D-896CCF08B46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00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1B311-7416-4BAD-90AB-D276E4951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ED32D8E1-4AB4-4930-B40E-BC8B723FDC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738A8-6AF2-4B7C-9722-B98FDFEBC29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82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175419" y="6120000"/>
            <a:ext cx="9360000" cy="3630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31CCE4E-826B-42E3-B5A8-B98AFB3F1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BD4CC374-E8D2-458E-A426-8445E420B9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BF6ECFF7-CB01-44C8-8314-6E1695D31E84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04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610500" y="1800000"/>
            <a:ext cx="2916121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+mn-ea"/>
                <a:ea typeface="+mn-ea"/>
                <a:cs typeface="Tahoma" panose="020B0604030504040204" pitchFamily="34" charset="0"/>
              </a:defRPr>
            </a:lvl1pPr>
            <a:lvl2pPr>
              <a:defRPr sz="619" b="0">
                <a:latin typeface="+mn-ea"/>
              </a:defRPr>
            </a:lvl2pPr>
            <a:lvl3pPr>
              <a:defRPr sz="619" b="0">
                <a:latin typeface="+mn-ea"/>
              </a:defRPr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A15D6CD-B889-4C24-975C-2F5BA95781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BF33C9E3-7C39-405C-A20C-39979B7419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C2A45E08-C34F-47D1-8542-595420F3CD3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76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큰제목, 슬라이드 제목 그리고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1400"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6610500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+mn-ea"/>
                <a:ea typeface="+mn-ea"/>
                <a:cs typeface="Tahoma" panose="020B0604030504040204" pitchFamily="34" charset="0"/>
              </a:defRPr>
            </a:lvl1pPr>
            <a:lvl2pPr>
              <a:defRPr sz="619" b="0">
                <a:latin typeface="+mn-ea"/>
              </a:defRPr>
            </a:lvl2pPr>
            <a:lvl3pPr>
              <a:defRPr sz="619" b="0">
                <a:latin typeface="+mn-ea"/>
              </a:defRPr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940760A3-CD01-4650-A417-39FF57195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E00BABFF-DE71-4F4D-9FD9-AE349A6CF1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pPr>
              <a:defRPr/>
            </a:pPr>
            <a:fld id="{3CADCE07-F40F-4092-BF35-7F7807828FE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4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0A5356-100B-4C8C-9E72-2BA801E41197}"/>
              </a:ext>
            </a:extLst>
          </p:cNvPr>
          <p:cNvSpPr/>
          <p:nvPr userDrawn="1"/>
        </p:nvSpPr>
        <p:spPr>
          <a:xfrm>
            <a:off x="0" y="0"/>
            <a:ext cx="9906000" cy="1001713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150"/>
              </a:spcAft>
              <a:defRPr/>
            </a:pPr>
            <a:endParaRPr lang="ko-KR" altLang="en-US" sz="825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7" name="제목 개체 틀 1">
            <a:extLst>
              <a:ext uri="{FF2B5EF4-FFF2-40B4-BE49-F238E27FC236}">
                <a16:creationId xmlns:a16="http://schemas.microsoft.com/office/drawing/2014/main" id="{5E066973-DC3F-4983-8E56-BFF61F17F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6213" y="539750"/>
            <a:ext cx="58499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51C92E-209E-47E3-AAF2-8469F8F7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6625" y="6483350"/>
            <a:ext cx="412750" cy="252413"/>
          </a:xfrm>
          <a:prstGeom prst="rect">
            <a:avLst/>
          </a:prstGeom>
        </p:spPr>
        <p:txBody>
          <a:bodyPr/>
          <a:lstStyle>
            <a:lvl1pPr eaLnBrk="1" fontAlgn="auto" latinLnBrk="1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56BB4008-91F1-4F76-87FD-A950A5DE5A0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pic>
        <p:nvPicPr>
          <p:cNvPr id="9" name="Picture 2" descr="SEJONG">
            <a:extLst>
              <a:ext uri="{FF2B5EF4-FFF2-40B4-BE49-F238E27FC236}">
                <a16:creationId xmlns:a16="http://schemas.microsoft.com/office/drawing/2014/main" id="{A680EEC8-33DD-48A0-98AC-A9ADD1021E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117" y="6548682"/>
            <a:ext cx="1228174" cy="25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3074E4E-350A-4A44-A157-24203ACEF0BA}"/>
              </a:ext>
            </a:extLst>
          </p:cNvPr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88" y="559533"/>
            <a:ext cx="1095499" cy="388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3" r:id="rId2"/>
    <p:sldLayoutId id="214748368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5" r:id="rId11"/>
    <p:sldLayoutId id="2147483686" r:id="rId12"/>
  </p:sldLayoutIdLst>
  <p:hf hdr="0" ftr="0" dt="0"/>
  <p:txStyles>
    <p:titleStyle>
      <a:lvl1pPr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 kern="1200">
          <a:solidFill>
            <a:schemeClr val="bg1"/>
          </a:solidFill>
          <a:latin typeface="+mn-ea"/>
          <a:ea typeface="+mn-ea"/>
          <a:cs typeface="Tahoma" panose="020B0604030504040204" pitchFamily="34" charset="0"/>
        </a:defRPr>
      </a:lvl1pPr>
      <a:lvl2pPr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2pPr>
      <a:lvl3pPr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3pPr>
      <a:lvl4pPr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4pPr>
      <a:lvl5pPr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5pPr>
      <a:lvl6pPr marL="457200"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6pPr>
      <a:lvl7pPr marL="914400"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7pPr>
      <a:lvl8pPr marL="1371600"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8pPr>
      <a:lvl9pPr marL="1828800" algn="l" defTabSz="514350" rtl="0" fontAlgn="base" latinLnBrk="1">
        <a:lnSpc>
          <a:spcPct val="90000"/>
        </a:lnSpc>
        <a:spcBef>
          <a:spcPct val="0"/>
        </a:spcBef>
        <a:spcAft>
          <a:spcPct val="0"/>
        </a:spcAft>
        <a:defRPr sz="1400" b="1">
          <a:solidFill>
            <a:schemeClr val="bg1"/>
          </a:solidFill>
          <a:latin typeface="Tahoma" panose="020B0604030504040204" pitchFamily="34" charset="0"/>
          <a:ea typeface="맑은 고딕" panose="020B0503020000020004" pitchFamily="50" charset="-127"/>
          <a:cs typeface="Tahoma" panose="020B0604030504040204" pitchFamily="34" charset="0"/>
        </a:defRPr>
      </a:lvl9pPr>
    </p:titleStyle>
    <p:bodyStyle>
      <a:lvl1pPr algn="l" defTabSz="514350" rtl="0" fontAlgn="base" latinLnBrk="1">
        <a:lnSpc>
          <a:spcPct val="90000"/>
        </a:lnSpc>
        <a:spcBef>
          <a:spcPts val="563"/>
        </a:spcBef>
        <a:spcAft>
          <a:spcPct val="0"/>
        </a:spcAft>
        <a:buFont typeface="Arial" panose="020B0604020202020204" pitchFamily="34" charset="0"/>
        <a:defRPr sz="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fontAlgn="base" latinLnBrk="1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7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fontAlgn="base" latinLnBrk="1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7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fontAlgn="base" latinLnBrk="1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7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fontAlgn="base" latinLnBrk="1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7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51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7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11" Type="http://schemas.openxmlformats.org/officeDocument/2006/relationships/image" Target="../media/image56.png"/><Relationship Id="rId5" Type="http://schemas.openxmlformats.org/officeDocument/2006/relationships/image" Target="../media/image41.png"/><Relationship Id="rId15" Type="http://schemas.openxmlformats.org/officeDocument/2006/relationships/image" Target="../media/image59.png"/><Relationship Id="rId10" Type="http://schemas.openxmlformats.org/officeDocument/2006/relationships/image" Target="../media/image55.png"/><Relationship Id="rId4" Type="http://schemas.openxmlformats.org/officeDocument/2006/relationships/image" Target="../media/image26.png"/><Relationship Id="rId9" Type="http://schemas.openxmlformats.org/officeDocument/2006/relationships/image" Target="../media/image54.png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5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5.png"/><Relationship Id="rId7" Type="http://schemas.openxmlformats.org/officeDocument/2006/relationships/image" Target="../media/image42.jpe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27.pn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hyperlink" Target="https://helpcenter.veeam.com/docs/backup/explorers/vesql_rest_scenario_3_trans.html?ver=95" TargetMode="External"/><Relationship Id="rId7" Type="http://schemas.openxmlformats.org/officeDocument/2006/relationships/image" Target="../media/image70.png"/><Relationship Id="rId2" Type="http://schemas.openxmlformats.org/officeDocument/2006/relationships/hyperlink" Target="https://helpcenter.veeam.com/docs/backup/explorers/vesql_rest_scenario_2_pt_tim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emf"/><Relationship Id="rId11" Type="http://schemas.openxmlformats.org/officeDocument/2006/relationships/image" Target="../media/image74.png"/><Relationship Id="rId5" Type="http://schemas.openxmlformats.org/officeDocument/2006/relationships/image" Target="../media/image68.emf"/><Relationship Id="rId10" Type="http://schemas.openxmlformats.org/officeDocument/2006/relationships/image" Target="../media/image73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3" Type="http://schemas.openxmlformats.org/officeDocument/2006/relationships/image" Target="../media/image70.png"/><Relationship Id="rId7" Type="http://schemas.openxmlformats.org/officeDocument/2006/relationships/image" Target="../media/image78.jpeg"/><Relationship Id="rId12" Type="http://schemas.openxmlformats.org/officeDocument/2006/relationships/image" Target="../media/image74.png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jpe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96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5.emf"/><Relationship Id="rId2" Type="http://schemas.openxmlformats.org/officeDocument/2006/relationships/image" Target="../media/image87.png"/><Relationship Id="rId16" Type="http://schemas.openxmlformats.org/officeDocument/2006/relationships/image" Target="../media/image9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11" Type="http://schemas.openxmlformats.org/officeDocument/2006/relationships/image" Target="../media/image27.png"/><Relationship Id="rId5" Type="http://schemas.openxmlformats.org/officeDocument/2006/relationships/image" Target="../media/image90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3.emf"/><Relationship Id="rId1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4.png"/><Relationship Id="rId7" Type="http://schemas.openxmlformats.org/officeDocument/2006/relationships/image" Target="../media/image10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helpcenter.veeam.com/docs/backup/explorers/vesql_restore_schema.html?ver=95" TargetMode="External"/><Relationship Id="rId7" Type="http://schemas.openxmlformats.org/officeDocument/2006/relationships/image" Target="../media/image112.png"/><Relationship Id="rId2" Type="http://schemas.openxmlformats.org/officeDocument/2006/relationships/hyperlink" Target="https://helpcenter.veeam.com/docs/backup/explorers/vesql_rest_scenario_3_trans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hyperlink" Target="https://helpcenter.veeam.com/docs/backup/explorers/vesql_rest_scenario_2_pt_time.html?ver=9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explorers/veo_rest_scenario_2_pt_time.html?ver=95" TargetMode="External"/><Relationship Id="rId7" Type="http://schemas.openxmlformats.org/officeDocument/2006/relationships/image" Target="../media/image74.png"/><Relationship Id="rId2" Type="http://schemas.openxmlformats.org/officeDocument/2006/relationships/hyperlink" Target="https://helpcenter.veeam.com/docs/backup/explorers/veo_restore_on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hyperlink" Target="https://helpcenter.veeam.com/docs/backup/explorers/veo_rest_scenario_3_trans.html?ver=95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helpcenter.veeam.com/docs/one/reporter/about.html?ver=95" TargetMode="External"/><Relationship Id="rId7" Type="http://schemas.openxmlformats.org/officeDocument/2006/relationships/image" Target="../media/image128.png"/><Relationship Id="rId2" Type="http://schemas.openxmlformats.org/officeDocument/2006/relationships/hyperlink" Target="https://helpcenter.veeam.com/docs/one/monitor/about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jpeg"/><Relationship Id="rId18" Type="http://schemas.openxmlformats.org/officeDocument/2006/relationships/image" Target="../media/image166.jpeg"/><Relationship Id="rId26" Type="http://schemas.openxmlformats.org/officeDocument/2006/relationships/image" Target="../media/image174.png"/><Relationship Id="rId39" Type="http://schemas.openxmlformats.org/officeDocument/2006/relationships/image" Target="../media/image187.png"/><Relationship Id="rId21" Type="http://schemas.openxmlformats.org/officeDocument/2006/relationships/image" Target="../media/image169.png"/><Relationship Id="rId34" Type="http://schemas.openxmlformats.org/officeDocument/2006/relationships/image" Target="../media/image182.png"/><Relationship Id="rId42" Type="http://schemas.openxmlformats.org/officeDocument/2006/relationships/image" Target="../media/image190.png"/><Relationship Id="rId47" Type="http://schemas.openxmlformats.org/officeDocument/2006/relationships/image" Target="../media/image195.png"/><Relationship Id="rId50" Type="http://schemas.openxmlformats.org/officeDocument/2006/relationships/image" Target="../media/image198.png"/><Relationship Id="rId55" Type="http://schemas.openxmlformats.org/officeDocument/2006/relationships/image" Target="../media/image203.png"/><Relationship Id="rId7" Type="http://schemas.openxmlformats.org/officeDocument/2006/relationships/image" Target="../media/image155.jpeg"/><Relationship Id="rId12" Type="http://schemas.openxmlformats.org/officeDocument/2006/relationships/image" Target="../media/image160.jpeg"/><Relationship Id="rId17" Type="http://schemas.openxmlformats.org/officeDocument/2006/relationships/image" Target="../media/image165.jpeg"/><Relationship Id="rId25" Type="http://schemas.openxmlformats.org/officeDocument/2006/relationships/image" Target="../media/image173.jpeg"/><Relationship Id="rId33" Type="http://schemas.openxmlformats.org/officeDocument/2006/relationships/image" Target="../media/image181.jpeg"/><Relationship Id="rId38" Type="http://schemas.openxmlformats.org/officeDocument/2006/relationships/image" Target="../media/image186.png"/><Relationship Id="rId46" Type="http://schemas.openxmlformats.org/officeDocument/2006/relationships/image" Target="../media/image194.png"/><Relationship Id="rId2" Type="http://schemas.openxmlformats.org/officeDocument/2006/relationships/image" Target="../media/image150.jpeg"/><Relationship Id="rId16" Type="http://schemas.openxmlformats.org/officeDocument/2006/relationships/image" Target="../media/image164.jpeg"/><Relationship Id="rId20" Type="http://schemas.openxmlformats.org/officeDocument/2006/relationships/image" Target="../media/image168.jpeg"/><Relationship Id="rId29" Type="http://schemas.openxmlformats.org/officeDocument/2006/relationships/image" Target="../media/image177.png"/><Relationship Id="rId41" Type="http://schemas.openxmlformats.org/officeDocument/2006/relationships/image" Target="../media/image189.png"/><Relationship Id="rId54" Type="http://schemas.openxmlformats.org/officeDocument/2006/relationships/image" Target="../media/image2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jpeg"/><Relationship Id="rId11" Type="http://schemas.openxmlformats.org/officeDocument/2006/relationships/image" Target="../media/image159.jpeg"/><Relationship Id="rId24" Type="http://schemas.openxmlformats.org/officeDocument/2006/relationships/image" Target="../media/image172.jpeg"/><Relationship Id="rId32" Type="http://schemas.openxmlformats.org/officeDocument/2006/relationships/image" Target="../media/image180.png"/><Relationship Id="rId37" Type="http://schemas.openxmlformats.org/officeDocument/2006/relationships/image" Target="../media/image185.png"/><Relationship Id="rId40" Type="http://schemas.openxmlformats.org/officeDocument/2006/relationships/image" Target="../media/image188.png"/><Relationship Id="rId45" Type="http://schemas.openxmlformats.org/officeDocument/2006/relationships/image" Target="../media/image193.png"/><Relationship Id="rId53" Type="http://schemas.openxmlformats.org/officeDocument/2006/relationships/image" Target="../media/image201.png"/><Relationship Id="rId5" Type="http://schemas.openxmlformats.org/officeDocument/2006/relationships/image" Target="../media/image153.jpeg"/><Relationship Id="rId15" Type="http://schemas.openxmlformats.org/officeDocument/2006/relationships/image" Target="../media/image163.jpeg"/><Relationship Id="rId23" Type="http://schemas.openxmlformats.org/officeDocument/2006/relationships/image" Target="../media/image171.jpeg"/><Relationship Id="rId28" Type="http://schemas.openxmlformats.org/officeDocument/2006/relationships/image" Target="../media/image176.png"/><Relationship Id="rId36" Type="http://schemas.openxmlformats.org/officeDocument/2006/relationships/image" Target="../media/image184.png"/><Relationship Id="rId49" Type="http://schemas.openxmlformats.org/officeDocument/2006/relationships/image" Target="../media/image197.png"/><Relationship Id="rId57" Type="http://schemas.openxmlformats.org/officeDocument/2006/relationships/image" Target="../media/image205.jpeg"/><Relationship Id="rId10" Type="http://schemas.openxmlformats.org/officeDocument/2006/relationships/image" Target="../media/image158.jpeg"/><Relationship Id="rId19" Type="http://schemas.openxmlformats.org/officeDocument/2006/relationships/image" Target="../media/image167.jpeg"/><Relationship Id="rId31" Type="http://schemas.openxmlformats.org/officeDocument/2006/relationships/image" Target="../media/image179.jpeg"/><Relationship Id="rId44" Type="http://schemas.openxmlformats.org/officeDocument/2006/relationships/image" Target="../media/image192.png"/><Relationship Id="rId52" Type="http://schemas.openxmlformats.org/officeDocument/2006/relationships/image" Target="../media/image200.png"/><Relationship Id="rId4" Type="http://schemas.openxmlformats.org/officeDocument/2006/relationships/image" Target="../media/image152.png"/><Relationship Id="rId9" Type="http://schemas.openxmlformats.org/officeDocument/2006/relationships/image" Target="../media/image157.jpeg"/><Relationship Id="rId14" Type="http://schemas.openxmlformats.org/officeDocument/2006/relationships/image" Target="../media/image162.jpeg"/><Relationship Id="rId22" Type="http://schemas.openxmlformats.org/officeDocument/2006/relationships/image" Target="../media/image170.jpeg"/><Relationship Id="rId27" Type="http://schemas.openxmlformats.org/officeDocument/2006/relationships/image" Target="../media/image175.jpeg"/><Relationship Id="rId30" Type="http://schemas.openxmlformats.org/officeDocument/2006/relationships/image" Target="../media/image178.jpeg"/><Relationship Id="rId35" Type="http://schemas.openxmlformats.org/officeDocument/2006/relationships/image" Target="../media/image183.png"/><Relationship Id="rId43" Type="http://schemas.openxmlformats.org/officeDocument/2006/relationships/image" Target="../media/image191.png"/><Relationship Id="rId48" Type="http://schemas.openxmlformats.org/officeDocument/2006/relationships/image" Target="../media/image196.png"/><Relationship Id="rId56" Type="http://schemas.openxmlformats.org/officeDocument/2006/relationships/image" Target="../media/image204.png"/><Relationship Id="rId8" Type="http://schemas.openxmlformats.org/officeDocument/2006/relationships/image" Target="../media/image156.jpeg"/><Relationship Id="rId51" Type="http://schemas.openxmlformats.org/officeDocument/2006/relationships/image" Target="../media/image199.png"/><Relationship Id="rId3" Type="http://schemas.openxmlformats.org/officeDocument/2006/relationships/image" Target="../media/image15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image" Target="../media/image24.png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7.png"/><Relationship Id="rId7" Type="http://schemas.openxmlformats.org/officeDocument/2006/relationships/image" Target="../media/image4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26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텍스트 개체 틀 1">
            <a:extLst>
              <a:ext uri="{FF2B5EF4-FFF2-40B4-BE49-F238E27FC236}">
                <a16:creationId xmlns:a16="http://schemas.microsoft.com/office/drawing/2014/main" id="{BF05C4B6-6A7C-4CE5-AB54-D12719D4536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333375" y="1225550"/>
            <a:ext cx="7621588" cy="2203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ko-KR" altLang="en-US" sz="4800" dirty="0"/>
              <a:t>세종공업</a:t>
            </a:r>
            <a:r>
              <a:rPr lang="en-US" altLang="ko-KR" sz="4800" dirty="0"/>
              <a:t> </a:t>
            </a:r>
            <a:r>
              <a:rPr lang="ko-KR" altLang="en-US" sz="4800" dirty="0"/>
              <a:t>백업개선 제언</a:t>
            </a:r>
          </a:p>
        </p:txBody>
      </p:sp>
      <p:sp>
        <p:nvSpPr>
          <p:cNvPr id="7171" name="텍스트 개체 틀 2">
            <a:extLst>
              <a:ext uri="{FF2B5EF4-FFF2-40B4-BE49-F238E27FC236}">
                <a16:creationId xmlns:a16="http://schemas.microsoft.com/office/drawing/2014/main" id="{AB27053B-9B78-437B-9903-591F918B0A41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652463" y="5534025"/>
            <a:ext cx="5684837" cy="342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ko-KR" sz="1400" dirty="0"/>
              <a:t>2019. 04. 04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3E0A5-E2E0-42DB-BDBD-B123D38BB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EFDA81-D8C3-49F2-8C63-0ECFDA6C0934}"/>
              </a:ext>
            </a:extLst>
          </p:cNvPr>
          <p:cNvGrpSpPr/>
          <p:nvPr/>
        </p:nvGrpSpPr>
        <p:grpSpPr>
          <a:xfrm>
            <a:off x="633799" y="1258784"/>
            <a:ext cx="8664580" cy="5059216"/>
            <a:chOff x="467545" y="915568"/>
            <a:chExt cx="7200800" cy="3727973"/>
          </a:xfrm>
        </p:grpSpPr>
        <p:graphicFrame>
          <p:nvGraphicFramePr>
            <p:cNvPr id="21" name="내용 개체 틀 6">
              <a:extLst>
                <a:ext uri="{FF2B5EF4-FFF2-40B4-BE49-F238E27FC236}">
                  <a16:creationId xmlns:a16="http://schemas.microsoft.com/office/drawing/2014/main" id="{B0877E36-B08D-4826-B3A2-2A8D29D509C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7313245"/>
                </p:ext>
              </p:extLst>
            </p:nvPr>
          </p:nvGraphicFramePr>
          <p:xfrm>
            <a:off x="467545" y="915568"/>
            <a:ext cx="7200800" cy="372797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8D5D121-0367-481B-AE85-AEE1A09C0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8720" y="2522808"/>
              <a:ext cx="545823" cy="50625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21DD160-EB95-4075-AB64-629BFAD92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8591" y="3199685"/>
              <a:ext cx="545824" cy="54582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48E0BD6-3C2C-4986-9739-C2EE43E2D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8297" y="1873479"/>
              <a:ext cx="425874" cy="42587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944B378-04F0-4D36-9C0F-94829721D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3322" y="1115545"/>
              <a:ext cx="506259" cy="506259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4D80553-404B-4B66-BB67-63DFF8CE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3191" y="3920648"/>
              <a:ext cx="506259" cy="506259"/>
            </a:xfrm>
            <a:prstGeom prst="rect">
              <a:avLst/>
            </a:prstGeom>
          </p:spPr>
        </p:pic>
      </p:grpSp>
      <p:sp>
        <p:nvSpPr>
          <p:cNvPr id="27" name="제목 1">
            <a:extLst>
              <a:ext uri="{FF2B5EF4-FFF2-40B4-BE49-F238E27FC236}">
                <a16:creationId xmlns:a16="http://schemas.microsoft.com/office/drawing/2014/main" id="{E241B5C2-1D18-43C9-B3F2-71B74278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0" y="611250"/>
            <a:ext cx="5850000" cy="288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2000" dirty="0">
                <a:latin typeface="Tahoma" panose="020B0604030504040204" pitchFamily="34" charset="0"/>
                <a:ea typeface="맑은 고딕" panose="020B0503020000020004" pitchFamily="50" charset="-127"/>
              </a:rPr>
              <a:t>2.3 </a:t>
            </a:r>
            <a:r>
              <a:rPr lang="en-US" altLang="ko-KR" sz="2000" dirty="0"/>
              <a:t>As-Is</a:t>
            </a:r>
            <a:r>
              <a:rPr lang="ko-KR" altLang="en-US" sz="2000" dirty="0"/>
              <a:t> 백업</a:t>
            </a:r>
            <a:r>
              <a:rPr lang="en-US" altLang="ko-KR" sz="2000" dirty="0"/>
              <a:t> </a:t>
            </a:r>
            <a:r>
              <a:rPr lang="ko-KR" altLang="en-US" sz="2000" dirty="0"/>
              <a:t>구성 </a:t>
            </a:r>
            <a:r>
              <a:rPr lang="ko-KR" altLang="en-US" sz="2000" dirty="0">
                <a:latin typeface="Tahoma" panose="020B0604030504040204" pitchFamily="34" charset="0"/>
                <a:ea typeface="맑은 고딕" panose="020B0503020000020004" pitchFamily="50" charset="-127"/>
              </a:rPr>
              <a:t>문제점 도출</a:t>
            </a:r>
          </a:p>
        </p:txBody>
      </p:sp>
    </p:spTree>
    <p:extLst>
      <p:ext uri="{BB962C8B-B14F-4D97-AF65-F5344CB8AC3E}">
        <p14:creationId xmlns:p14="http://schemas.microsoft.com/office/powerpoint/2010/main" val="1228485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3F58DD-0A8E-4409-994C-2177930616D1}"/>
              </a:ext>
            </a:extLst>
          </p:cNvPr>
          <p:cNvSpPr/>
          <p:nvPr/>
        </p:nvSpPr>
        <p:spPr>
          <a:xfrm>
            <a:off x="2766950" y="1736725"/>
            <a:ext cx="6758049" cy="478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819" name="텍스트 개체 틀 3">
            <a:extLst>
              <a:ext uri="{FF2B5EF4-FFF2-40B4-BE49-F238E27FC236}">
                <a16:creationId xmlns:a16="http://schemas.microsoft.com/office/drawing/2014/main" id="{F28429B7-CC52-40BF-A98E-D7B16703F68E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34820" name="슬라이드 번호 개체 틀 6">
            <a:extLst>
              <a:ext uri="{FF2B5EF4-FFF2-40B4-BE49-F238E27FC236}">
                <a16:creationId xmlns:a16="http://schemas.microsoft.com/office/drawing/2014/main" id="{BC416B2B-622E-41EC-8E9E-DE048A08FBA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197CDB-9523-445F-A727-52BB165623AA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34821" name="제목 1">
            <a:extLst>
              <a:ext uri="{FF2B5EF4-FFF2-40B4-BE49-F238E27FC236}">
                <a16:creationId xmlns:a16="http://schemas.microsoft.com/office/drawing/2014/main" id="{9B76B0B4-473E-47C7-A15E-9B2BFBCF4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2.4 To-Be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백업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구성</a:t>
            </a:r>
          </a:p>
        </p:txBody>
      </p:sp>
      <p:sp>
        <p:nvSpPr>
          <p:cNvPr id="78" name="텍스트 개체 틀 2">
            <a:extLst>
              <a:ext uri="{FF2B5EF4-FFF2-40B4-BE49-F238E27FC236}">
                <a16:creationId xmlns:a16="http://schemas.microsoft.com/office/drawing/2014/main" id="{7D1124F6-711E-4ACE-8240-5C22E203D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79500"/>
            <a:ext cx="9144000" cy="1081088"/>
          </a:xfrm>
        </p:spPr>
        <p:txBody>
          <a:bodyPr/>
          <a:lstStyle/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Hyper-V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가상화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x86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물리서버의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OS/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데이터에 대한 백업 통합 관리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성능 극대화 및 운영 간소화를 위해 단일 백업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</a:rPr>
              <a:t>어플라이언스로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 구성합니다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백업된 데이터를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MS Azure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Blob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스토리지로 소산을 구성하여 안정성 극대화 및 상시 복구 체계를 구축합니다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 HP-UX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ERP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데이터베이스 백업은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Commvault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를 이용하여 백업 저장 스토리지에 백업 후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MS Azure Blob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스토리지로 소산 구성합니다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pSp>
        <p:nvGrpSpPr>
          <p:cNvPr id="34853" name="그룹 89">
            <a:extLst>
              <a:ext uri="{FF2B5EF4-FFF2-40B4-BE49-F238E27FC236}">
                <a16:creationId xmlns:a16="http://schemas.microsoft.com/office/drawing/2014/main" id="{F5B01599-8248-43A2-A97D-C2DA1199E58E}"/>
              </a:ext>
            </a:extLst>
          </p:cNvPr>
          <p:cNvGrpSpPr>
            <a:grpSpLocks/>
          </p:cNvGrpSpPr>
          <p:nvPr/>
        </p:nvGrpSpPr>
        <p:grpSpPr bwMode="auto">
          <a:xfrm>
            <a:off x="4676377" y="3100674"/>
            <a:ext cx="735485" cy="795973"/>
            <a:chOff x="3826717" y="2825063"/>
            <a:chExt cx="1183105" cy="1132053"/>
          </a:xfrm>
        </p:grpSpPr>
        <p:pic>
          <p:nvPicPr>
            <p:cNvPr id="3489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956E2FE0-2446-4F8D-9871-C693E69DB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78184FC-7CE0-4CFC-BCD5-407326BE9002}"/>
                </a:ext>
              </a:extLst>
            </p:cNvPr>
            <p:cNvSpPr/>
            <p:nvPr/>
          </p:nvSpPr>
          <p:spPr>
            <a:xfrm>
              <a:off x="3827257" y="3108070"/>
              <a:ext cx="1182344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854" name="그룹 92">
            <a:extLst>
              <a:ext uri="{FF2B5EF4-FFF2-40B4-BE49-F238E27FC236}">
                <a16:creationId xmlns:a16="http://schemas.microsoft.com/office/drawing/2014/main" id="{9255088D-E646-4B54-8722-F98BA3430337}"/>
              </a:ext>
            </a:extLst>
          </p:cNvPr>
          <p:cNvGrpSpPr>
            <a:grpSpLocks/>
          </p:cNvGrpSpPr>
          <p:nvPr/>
        </p:nvGrpSpPr>
        <p:grpSpPr bwMode="auto">
          <a:xfrm>
            <a:off x="5493388" y="3100674"/>
            <a:ext cx="735485" cy="795973"/>
            <a:chOff x="3826717" y="2825063"/>
            <a:chExt cx="1183105" cy="1132053"/>
          </a:xfrm>
        </p:grpSpPr>
        <p:pic>
          <p:nvPicPr>
            <p:cNvPr id="34888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8FB919B6-68FF-4FC5-8DA1-DB236E9E1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9901575-CBFC-45C3-9076-D1442C0E3F56}"/>
                </a:ext>
              </a:extLst>
            </p:cNvPr>
            <p:cNvSpPr/>
            <p:nvPr/>
          </p:nvSpPr>
          <p:spPr>
            <a:xfrm>
              <a:off x="3825591" y="3108070"/>
              <a:ext cx="1184899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4856" name="Picture 269">
            <a:extLst>
              <a:ext uri="{FF2B5EF4-FFF2-40B4-BE49-F238E27FC236}">
                <a16:creationId xmlns:a16="http://schemas.microsoft.com/office/drawing/2014/main" id="{61DEE361-4FE9-48DD-98B6-7E3FE857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22" y="308612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269">
            <a:extLst>
              <a:ext uri="{FF2B5EF4-FFF2-40B4-BE49-F238E27FC236}">
                <a16:creationId xmlns:a16="http://schemas.microsoft.com/office/drawing/2014/main" id="{920C563D-40BC-484F-A5C0-C22AD4F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68" y="309660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8" name="Picture 269">
            <a:extLst>
              <a:ext uri="{FF2B5EF4-FFF2-40B4-BE49-F238E27FC236}">
                <a16:creationId xmlns:a16="http://schemas.microsoft.com/office/drawing/2014/main" id="{6E428B62-BF9D-4318-9A20-F38F3254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13" y="3096999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9" name="Picture 269">
            <a:extLst>
              <a:ext uri="{FF2B5EF4-FFF2-40B4-BE49-F238E27FC236}">
                <a16:creationId xmlns:a16="http://schemas.microsoft.com/office/drawing/2014/main" id="{3C9638DF-4A57-45B0-AE63-FC5B0DCE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59" y="3107480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9B833C1-E1A5-4509-8345-1C1FDF59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996" y="3004701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E2166F6-6017-426D-BCF4-24788CC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72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604053E1-38F2-4B39-A7C7-38DAD7FF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418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3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02462C1-3F61-4D74-AECB-5C81C0F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95" y="2998336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B05AFF1-CD67-4794-AC67-2283A3FFF320}"/>
              </a:ext>
            </a:extLst>
          </p:cNvPr>
          <p:cNvSpPr/>
          <p:nvPr/>
        </p:nvSpPr>
        <p:spPr bwMode="auto">
          <a:xfrm>
            <a:off x="7965334" y="2644026"/>
            <a:ext cx="1474788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1A679E-D415-499D-970C-DB060B683BEA}"/>
              </a:ext>
            </a:extLst>
          </p:cNvPr>
          <p:cNvSpPr/>
          <p:nvPr/>
        </p:nvSpPr>
        <p:spPr bwMode="auto">
          <a:xfrm>
            <a:off x="7965334" y="2851988"/>
            <a:ext cx="1474788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6CCC7F8-2A2E-4131-B804-60A19488E7AE}"/>
              </a:ext>
            </a:extLst>
          </p:cNvPr>
          <p:cNvCxnSpPr>
            <a:cxnSpLocks/>
          </p:cNvCxnSpPr>
          <p:nvPr/>
        </p:nvCxnSpPr>
        <p:spPr bwMode="auto">
          <a:xfrm>
            <a:off x="3013942" y="2220163"/>
            <a:ext cx="6034808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4141B84-A420-4C9F-8288-035D61F5445E}"/>
              </a:ext>
            </a:extLst>
          </p:cNvPr>
          <p:cNvCxnSpPr>
            <a:cxnSpLocks/>
            <a:endCxn id="105" idx="0"/>
          </p:cNvCxnSpPr>
          <p:nvPr/>
        </p:nvCxnSpPr>
        <p:spPr bwMode="auto">
          <a:xfrm>
            <a:off x="8701934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47F6EE0-5A18-4F00-92E3-4B502429BCD9}"/>
              </a:ext>
            </a:extLst>
          </p:cNvPr>
          <p:cNvSpPr txBox="1"/>
          <p:nvPr/>
        </p:nvSpPr>
        <p:spPr bwMode="auto">
          <a:xfrm>
            <a:off x="8708284" y="2199841"/>
            <a:ext cx="788988" cy="467683"/>
          </a:xfrm>
          <a:prstGeom prst="rect">
            <a:avLst/>
          </a:prstGeom>
          <a:noFill/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1Gbps</a:t>
            </a:r>
          </a:p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Network</a:t>
            </a:r>
            <a:endParaRPr lang="ko-KR" altLang="en-US" sz="1200" dirty="0" err="1">
              <a:latin typeface="+mn-ea"/>
              <a:ea typeface="+mn-ea"/>
            </a:endParaRPr>
          </a:p>
        </p:txBody>
      </p:sp>
      <p:pic>
        <p:nvPicPr>
          <p:cNvPr id="34876" name="Picture 269">
            <a:extLst>
              <a:ext uri="{FF2B5EF4-FFF2-40B4-BE49-F238E27FC236}">
                <a16:creationId xmlns:a16="http://schemas.microsoft.com/office/drawing/2014/main" id="{621CE905-5BB9-4019-938B-A293CE52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662" y="296773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D5CAF17-E4FC-4E94-90FE-91B4875C58D1}"/>
              </a:ext>
            </a:extLst>
          </p:cNvPr>
          <p:cNvSpPr/>
          <p:nvPr/>
        </p:nvSpPr>
        <p:spPr bwMode="auto">
          <a:xfrm>
            <a:off x="6393233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HP-UX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서버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985F09A-2F2E-453E-8373-A45B55480023}"/>
              </a:ext>
            </a:extLst>
          </p:cNvPr>
          <p:cNvSpPr/>
          <p:nvPr/>
        </p:nvSpPr>
        <p:spPr bwMode="auto">
          <a:xfrm>
            <a:off x="6393233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288C667-A2C1-4D9F-90C4-9C15441BE102}"/>
              </a:ext>
            </a:extLst>
          </p:cNvPr>
          <p:cNvCxnSpPr>
            <a:cxnSpLocks/>
          </p:cNvCxnSpPr>
          <p:nvPr/>
        </p:nvCxnSpPr>
        <p:spPr bwMode="auto">
          <a:xfrm>
            <a:off x="7155583" y="2204150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6" name="TextBox 140">
            <a:extLst>
              <a:ext uri="{FF2B5EF4-FFF2-40B4-BE49-F238E27FC236}">
                <a16:creationId xmlns:a16="http://schemas.microsoft.com/office/drawing/2014/main" id="{662E77CC-99A4-4383-A025-39F85290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99" y="5833984"/>
            <a:ext cx="2292352" cy="467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200" b="1" dirty="0">
                <a:latin typeface="+mn-ea"/>
                <a:ea typeface="+mn-ea"/>
              </a:rPr>
              <a:t>백업 저장 스토리지</a:t>
            </a:r>
            <a:endParaRPr lang="en-US" altLang="ko-KR" sz="1200" b="1" dirty="0"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 dirty="0">
                <a:latin typeface="+mn-ea"/>
                <a:ea typeface="+mn-ea"/>
              </a:rPr>
              <a:t>(</a:t>
            </a:r>
            <a:r>
              <a:rPr lang="ko-KR" altLang="en-US" sz="1200" b="1" dirty="0">
                <a:latin typeface="+mn-ea"/>
                <a:ea typeface="+mn-ea"/>
              </a:rPr>
              <a:t>신규 또는 유휴 장비 재활용</a:t>
            </a:r>
            <a:r>
              <a:rPr lang="en-US" altLang="ko-KR" sz="1200" b="1" dirty="0">
                <a:latin typeface="+mn-ea"/>
                <a:ea typeface="+mn-ea"/>
              </a:rPr>
              <a:t>)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57003-055B-45CB-A5C2-1F3D281D6E07}"/>
              </a:ext>
            </a:extLst>
          </p:cNvPr>
          <p:cNvSpPr txBox="1"/>
          <p:nvPr/>
        </p:nvSpPr>
        <p:spPr>
          <a:xfrm>
            <a:off x="4383424" y="1842223"/>
            <a:ext cx="3525100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rgbClr val="00B336"/>
                </a:solidFill>
                <a:latin typeface="+mn-ea"/>
                <a:ea typeface="+mn-ea"/>
              </a:rPr>
              <a:t>세종공업 데이터센터</a:t>
            </a:r>
            <a:endParaRPr lang="ko-KR" altLang="en-US" sz="1200" b="1" dirty="0">
              <a:solidFill>
                <a:srgbClr val="00B336"/>
              </a:solidFill>
              <a:latin typeface="+mn-ea"/>
              <a:ea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220C78F-4B82-4929-B06D-B205557E5E47}"/>
              </a:ext>
            </a:extLst>
          </p:cNvPr>
          <p:cNvSpPr/>
          <p:nvPr/>
        </p:nvSpPr>
        <p:spPr bwMode="auto">
          <a:xfrm>
            <a:off x="4611774" y="2644026"/>
            <a:ext cx="1684189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Hyper-V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5DCCE91-718C-43D1-AF06-1468FCC6B1AF}"/>
              </a:ext>
            </a:extLst>
          </p:cNvPr>
          <p:cNvSpPr/>
          <p:nvPr/>
        </p:nvSpPr>
        <p:spPr bwMode="auto">
          <a:xfrm>
            <a:off x="4611774" y="2851988"/>
            <a:ext cx="1684189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 descr="Image result for hp-ux logo">
            <a:extLst>
              <a:ext uri="{FF2B5EF4-FFF2-40B4-BE49-F238E27FC236}">
                <a16:creationId xmlns:a16="http://schemas.microsoft.com/office/drawing/2014/main" id="{F9DFA783-31E6-42B4-AC47-A87CF5F9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84" y="3577965"/>
            <a:ext cx="697899" cy="3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ap for oracle">
            <a:extLst>
              <a:ext uri="{FF2B5EF4-FFF2-40B4-BE49-F238E27FC236}">
                <a16:creationId xmlns:a16="http://schemas.microsoft.com/office/drawing/2014/main" id="{A55F510F-9511-4748-B5AC-AB5FE8F5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4" y="3598393"/>
            <a:ext cx="574843" cy="3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44E5549-F7DA-44CA-9742-4C14EA1E86A1}"/>
              </a:ext>
            </a:extLst>
          </p:cNvPr>
          <p:cNvSpPr/>
          <p:nvPr/>
        </p:nvSpPr>
        <p:spPr bwMode="auto">
          <a:xfrm>
            <a:off x="3013942" y="2851988"/>
            <a:ext cx="1474787" cy="113347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CACB678-B184-4631-83A5-247CB36CFA0B}"/>
              </a:ext>
            </a:extLst>
          </p:cNvPr>
          <p:cNvCxnSpPr>
            <a:cxnSpLocks/>
            <a:stCxn id="129" idx="2"/>
          </p:cNvCxnSpPr>
          <p:nvPr/>
        </p:nvCxnSpPr>
        <p:spPr bwMode="auto">
          <a:xfrm flipH="1">
            <a:off x="3749776" y="3985463"/>
            <a:ext cx="1560" cy="1087606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7F78EDD-4171-4DC2-839B-60C68E16EFD8}"/>
              </a:ext>
            </a:extLst>
          </p:cNvPr>
          <p:cNvCxnSpPr>
            <a:cxnSpLocks/>
          </p:cNvCxnSpPr>
          <p:nvPr/>
        </p:nvCxnSpPr>
        <p:spPr bwMode="auto">
          <a:xfrm>
            <a:off x="5411725" y="221533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552A7FC-7F54-4315-AE95-5BED71DC40EF}"/>
              </a:ext>
            </a:extLst>
          </p:cNvPr>
          <p:cNvCxnSpPr>
            <a:cxnSpLocks/>
          </p:cNvCxnSpPr>
          <p:nvPr/>
        </p:nvCxnSpPr>
        <p:spPr bwMode="auto">
          <a:xfrm>
            <a:off x="3751336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669D12-CBE2-4940-94CB-EF05A4B0B4C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39922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73B5CD-EE9B-442B-A4B0-DDC0FB8676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91971" y="2370307"/>
            <a:ext cx="4647953" cy="1287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6FD6D33-576E-4FF8-9700-BB6CF78528E4}"/>
              </a:ext>
            </a:extLst>
          </p:cNvPr>
          <p:cNvCxnSpPr>
            <a:cxnSpLocks/>
          </p:cNvCxnSpPr>
          <p:nvPr/>
        </p:nvCxnSpPr>
        <p:spPr bwMode="auto">
          <a:xfrm>
            <a:off x="3919698" y="2393361"/>
            <a:ext cx="0" cy="2655132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0383BC92-8422-4322-AE2E-7AE080C17E61}"/>
              </a:ext>
            </a:extLst>
          </p:cNvPr>
          <p:cNvCxnSpPr>
            <a:cxnSpLocks/>
          </p:cNvCxnSpPr>
          <p:nvPr/>
        </p:nvCxnSpPr>
        <p:spPr bwMode="auto">
          <a:xfrm flipV="1">
            <a:off x="6948629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BCC3A4DE-9D56-4B01-BA2B-1C5D37076E83}"/>
              </a:ext>
            </a:extLst>
          </p:cNvPr>
          <p:cNvCxnSpPr>
            <a:cxnSpLocks/>
          </p:cNvCxnSpPr>
          <p:nvPr/>
        </p:nvCxnSpPr>
        <p:spPr bwMode="auto">
          <a:xfrm flipV="1">
            <a:off x="5269652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AD9E8A-77D3-4004-A47E-290C7A9B004D}"/>
              </a:ext>
            </a:extLst>
          </p:cNvPr>
          <p:cNvSpPr txBox="1"/>
          <p:nvPr/>
        </p:nvSpPr>
        <p:spPr>
          <a:xfrm>
            <a:off x="7155583" y="5048493"/>
            <a:ext cx="2014008" cy="10986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r>
              <a:rPr lang="ko-KR" altLang="en-US" sz="1200" dirty="0"/>
              <a:t>백업 데이터 흐름</a:t>
            </a: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r>
              <a:rPr lang="ko-KR" altLang="en-US" sz="1200" dirty="0"/>
              <a:t>데이터 소산 흐름</a:t>
            </a: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endParaRPr lang="ko-KR" altLang="en-US" sz="1200" dirty="0"/>
          </a:p>
        </p:txBody>
      </p: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C11C08DA-7C16-4A4D-A191-6F70BA0D3055}"/>
              </a:ext>
            </a:extLst>
          </p:cNvPr>
          <p:cNvCxnSpPr/>
          <p:nvPr/>
        </p:nvCxnSpPr>
        <p:spPr bwMode="auto">
          <a:xfrm>
            <a:off x="7259634" y="5392267"/>
            <a:ext cx="574843" cy="0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36D0731-A0CB-4236-AE02-6C7E89636B16}"/>
              </a:ext>
            </a:extLst>
          </p:cNvPr>
          <p:cNvCxnSpPr/>
          <p:nvPr/>
        </p:nvCxnSpPr>
        <p:spPr bwMode="auto">
          <a:xfrm>
            <a:off x="7259634" y="5819779"/>
            <a:ext cx="574843" cy="0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 descr="Image result for ms azure">
            <a:extLst>
              <a:ext uri="{FF2B5EF4-FFF2-40B4-BE49-F238E27FC236}">
                <a16:creationId xmlns:a16="http://schemas.microsoft.com/office/drawing/2014/main" id="{89B6FB5A-990B-4D60-B6FF-DBE8912C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52" y="4692323"/>
            <a:ext cx="2262703" cy="14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0DD921B-5DB5-4154-8CB0-12703B531B88}"/>
              </a:ext>
            </a:extLst>
          </p:cNvPr>
          <p:cNvCxnSpPr>
            <a:cxnSpLocks/>
          </p:cNvCxnSpPr>
          <p:nvPr/>
        </p:nvCxnSpPr>
        <p:spPr bwMode="auto">
          <a:xfrm flipH="1">
            <a:off x="4132250" y="4006012"/>
            <a:ext cx="3023333" cy="1386255"/>
          </a:xfrm>
          <a:prstGeom prst="straightConnector1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76EB3AEE-5758-45FD-9B7F-49D45C2D043A}"/>
              </a:ext>
            </a:extLst>
          </p:cNvPr>
          <p:cNvCxnSpPr>
            <a:cxnSpLocks/>
          </p:cNvCxnSpPr>
          <p:nvPr/>
        </p:nvCxnSpPr>
        <p:spPr bwMode="auto">
          <a:xfrm>
            <a:off x="3570898" y="2393361"/>
            <a:ext cx="0" cy="2655132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CECF68F-BEBF-4430-BA64-CC4BC7C04E85}"/>
              </a:ext>
            </a:extLst>
          </p:cNvPr>
          <p:cNvCxnSpPr>
            <a:cxnSpLocks/>
          </p:cNvCxnSpPr>
          <p:nvPr/>
        </p:nvCxnSpPr>
        <p:spPr bwMode="auto">
          <a:xfrm flipH="1">
            <a:off x="1486329" y="2370307"/>
            <a:ext cx="2024354" cy="0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914F74D3-4F31-41F5-B07C-5A17891D2B5C}"/>
              </a:ext>
            </a:extLst>
          </p:cNvPr>
          <p:cNvCxnSpPr/>
          <p:nvPr/>
        </p:nvCxnSpPr>
        <p:spPr bwMode="auto">
          <a:xfrm>
            <a:off x="1486329" y="2393361"/>
            <a:ext cx="0" cy="2401312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BF40A4-676E-447B-BB51-3E50951DD040}"/>
              </a:ext>
            </a:extLst>
          </p:cNvPr>
          <p:cNvGrpSpPr/>
          <p:nvPr/>
        </p:nvGrpSpPr>
        <p:grpSpPr>
          <a:xfrm>
            <a:off x="1130623" y="2644026"/>
            <a:ext cx="1450783" cy="418506"/>
            <a:chOff x="6913724" y="1412777"/>
            <a:chExt cx="2260258" cy="740775"/>
          </a:xfrm>
        </p:grpSpPr>
        <p:pic>
          <p:nvPicPr>
            <p:cNvPr id="77" name="Picture 145" descr="\\amust.local\spb\Marketing\Graphics\Working\DIAGRAMS\Technical_Diagrams\veeam_icons\png\VPN.png">
              <a:extLst>
                <a:ext uri="{FF2B5EF4-FFF2-40B4-BE49-F238E27FC236}">
                  <a16:creationId xmlns:a16="http://schemas.microsoft.com/office/drawing/2014/main" id="{FF5E0B64-0AB6-43B4-9D65-715F769C5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3724" y="1412777"/>
              <a:ext cx="1052517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A484226-4F20-4D3C-AAE0-9BACC43344B7}"/>
                </a:ext>
              </a:extLst>
            </p:cNvPr>
            <p:cNvSpPr txBox="1"/>
            <p:nvPr/>
          </p:nvSpPr>
          <p:spPr>
            <a:xfrm>
              <a:off x="7962239" y="1415841"/>
              <a:ext cx="1211743" cy="7027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VPN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b="1" dirty="0"/>
                <a:t>&amp; </a:t>
              </a:r>
              <a:r>
                <a:rPr lang="ko-KR" altLang="en-US" sz="1100" b="1" dirty="0"/>
                <a:t>암호화</a:t>
              </a:r>
              <a:endParaRPr lang="en-US" sz="11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449AF4-1DE0-48C4-BFA1-33725CB48E5F}"/>
              </a:ext>
            </a:extLst>
          </p:cNvPr>
          <p:cNvSpPr txBox="1"/>
          <p:nvPr/>
        </p:nvSpPr>
        <p:spPr>
          <a:xfrm>
            <a:off x="6221463" y="4345454"/>
            <a:ext cx="1301047" cy="65234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200" dirty="0"/>
              <a:t>Commvault</a:t>
            </a:r>
            <a:r>
              <a:rPr lang="ko-KR" altLang="en-US" sz="1200" dirty="0"/>
              <a:t>를</a:t>
            </a:r>
            <a:endParaRPr lang="en-US" altLang="ko-KR" sz="1200" dirty="0"/>
          </a:p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이용한 온라인 백업 수행</a:t>
            </a:r>
            <a:endParaRPr lang="en-US" altLang="ko-KR" sz="1200" dirty="0"/>
          </a:p>
        </p:txBody>
      </p:sp>
      <p:pic>
        <p:nvPicPr>
          <p:cNvPr id="69" name="Picture 140">
            <a:extLst>
              <a:ext uri="{FF2B5EF4-FFF2-40B4-BE49-F238E27FC236}">
                <a16:creationId xmlns:a16="http://schemas.microsoft.com/office/drawing/2014/main" id="{EF908D0D-7036-4D2D-A3B5-4C4BB4649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8359" y="3267048"/>
            <a:ext cx="908517" cy="6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50" descr="\\amust.local\spb\Marketing\Graphics\Working\DIAGRAMS\Technical_Diagrams\veeam_icons\png\datastore snapshot.png">
            <a:extLst>
              <a:ext uri="{FF2B5EF4-FFF2-40B4-BE49-F238E27FC236}">
                <a16:creationId xmlns:a16="http://schemas.microsoft.com/office/drawing/2014/main" id="{D78E9FDD-B156-4A23-B995-6363D9BF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35" y="4535386"/>
            <a:ext cx="1147286" cy="12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49">
            <a:extLst>
              <a:ext uri="{FF2B5EF4-FFF2-40B4-BE49-F238E27FC236}">
                <a16:creationId xmlns:a16="http://schemas.microsoft.com/office/drawing/2014/main" id="{13F669DD-F480-47B8-8251-F4CA749CE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4909" y="4694840"/>
            <a:ext cx="767628" cy="5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78" descr="\\amust.local\spb\Marketing\Graphics\Working\DIAGRAMS\Technical_Diagrams\veeam_icons\png\datastore.png">
            <a:extLst>
              <a:ext uri="{FF2B5EF4-FFF2-40B4-BE49-F238E27FC236}">
                <a16:creationId xmlns:a16="http://schemas.microsoft.com/office/drawing/2014/main" id="{B484CC94-3106-4654-9A15-1AE4BE676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939" y="5215389"/>
            <a:ext cx="637706" cy="4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ommvault">
            <a:extLst>
              <a:ext uri="{FF2B5EF4-FFF2-40B4-BE49-F238E27FC236}">
                <a16:creationId xmlns:a16="http://schemas.microsoft.com/office/drawing/2014/main" id="{00087FCB-27C1-46DC-9FB8-171673995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655" y="5266339"/>
            <a:ext cx="576919" cy="36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4BDF26BC-4913-4E75-889F-442DD29FA336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847" y="4726405"/>
            <a:ext cx="478422" cy="211322"/>
          </a:xfrm>
          <a:prstGeom prst="rect">
            <a:avLst/>
          </a:prstGeom>
        </p:spPr>
      </p:pic>
      <p:pic>
        <p:nvPicPr>
          <p:cNvPr id="74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D1DD9DC1-8B71-45CC-AAEA-C319DB49D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43" y="3040687"/>
            <a:ext cx="485670" cy="4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commvault">
            <a:extLst>
              <a:ext uri="{FF2B5EF4-FFF2-40B4-BE49-F238E27FC236}">
                <a16:creationId xmlns:a16="http://schemas.microsoft.com/office/drawing/2014/main" id="{D2ACF19F-322B-41D4-92E2-D5B4311E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423" y="2892219"/>
            <a:ext cx="408444" cy="2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587C805-7400-481F-B050-8AD69C287147}"/>
              </a:ext>
            </a:extLst>
          </p:cNvPr>
          <p:cNvSpPr/>
          <p:nvPr/>
        </p:nvSpPr>
        <p:spPr bwMode="auto">
          <a:xfrm>
            <a:off x="3013942" y="2279740"/>
            <a:ext cx="1474787" cy="572250"/>
          </a:xfrm>
          <a:prstGeom prst="rect">
            <a:avLst/>
          </a:prstGeom>
          <a:solidFill>
            <a:srgbClr val="00B336"/>
          </a:solidFill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Veeam &amp; Commvault</a:t>
            </a:r>
          </a:p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백업 서버</a:t>
            </a:r>
          </a:p>
        </p:txBody>
      </p:sp>
      <p:pic>
        <p:nvPicPr>
          <p:cNvPr id="80" name="Picture 149">
            <a:extLst>
              <a:ext uri="{FF2B5EF4-FFF2-40B4-BE49-F238E27FC236}">
                <a16:creationId xmlns:a16="http://schemas.microsoft.com/office/drawing/2014/main" id="{BDC20770-A077-4381-8592-AD869471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131" y="4694840"/>
            <a:ext cx="767628" cy="50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48D6EBCF-4AED-4063-BE8D-37C108E5BB36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9" y="4726405"/>
            <a:ext cx="478422" cy="211322"/>
          </a:xfrm>
          <a:prstGeom prst="rect">
            <a:avLst/>
          </a:prstGeom>
        </p:spPr>
      </p:pic>
      <p:pic>
        <p:nvPicPr>
          <p:cNvPr id="85" name="Picture 278" descr="\\amust.local\spb\Marketing\Graphics\Working\DIAGRAMS\Technical_Diagrams\veeam_icons\png\datastore.png">
            <a:extLst>
              <a:ext uri="{FF2B5EF4-FFF2-40B4-BE49-F238E27FC236}">
                <a16:creationId xmlns:a16="http://schemas.microsoft.com/office/drawing/2014/main" id="{3D94A511-FAAA-4E6A-ACAA-F1745AAE2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29" y="4689292"/>
            <a:ext cx="637706" cy="46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Image result for commvault">
            <a:extLst>
              <a:ext uri="{FF2B5EF4-FFF2-40B4-BE49-F238E27FC236}">
                <a16:creationId xmlns:a16="http://schemas.microsoft.com/office/drawing/2014/main" id="{C65967F8-0318-4625-8F37-D3B1B3B0B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45" y="4740242"/>
            <a:ext cx="576919" cy="36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6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텍스트 개체 틀 4">
            <a:extLst>
              <a:ext uri="{FF2B5EF4-FFF2-40B4-BE49-F238E27FC236}">
                <a16:creationId xmlns:a16="http://schemas.microsoft.com/office/drawing/2014/main" id="{D0AD3F6C-5F4A-4C3E-BB4C-E44D8CBAB7BD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36B367-5244-485E-B0C0-FA7CC914981D}"/>
              </a:ext>
            </a:extLst>
          </p:cNvPr>
          <p:cNvGraphicFramePr>
            <a:graphicFrameLocks noGrp="1"/>
          </p:cNvGraphicFramePr>
          <p:nvPr/>
        </p:nvGraphicFramePr>
        <p:xfrm>
          <a:off x="5097463" y="2276475"/>
          <a:ext cx="4460875" cy="412115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48020">
                  <a:extLst>
                    <a:ext uri="{9D8B030D-6E8A-4147-A177-3AD203B41FA5}">
                      <a16:colId xmlns:a16="http://schemas.microsoft.com/office/drawing/2014/main" val="1066550668"/>
                    </a:ext>
                  </a:extLst>
                </a:gridCol>
                <a:gridCol w="3512855">
                  <a:extLst>
                    <a:ext uri="{9D8B030D-6E8A-4147-A177-3AD203B41FA5}">
                      <a16:colId xmlns:a16="http://schemas.microsoft.com/office/drawing/2014/main" val="151430218"/>
                    </a:ext>
                  </a:extLst>
                </a:gridCol>
              </a:tblGrid>
              <a:tr h="8837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(VMware)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vCenter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이미지레벨의 백업 수행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(SAN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방식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백업완료 후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스냅샷 통합 및 제거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6967"/>
                  </a:ext>
                </a:extLst>
              </a:tr>
              <a:tr h="107911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  <a:endParaRPr kumimoji="0" lang="en-US" altLang="ko-KR" sz="1000" b="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(VMware)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게스트 파일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오브젝트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87940"/>
                  </a:ext>
                </a:extLst>
              </a:tr>
              <a:tr h="107911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KVM)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물리서버에 빔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에이전트를 구성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백업전용 서버에 네트웍 인터페이스를 통한 백업 데이터 저장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동시에 어플리케이션 레벨의 인덱싱 진행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볼륨레벨의 백업 수행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또는 어플리케이션 레벨 복구 가능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262117"/>
                  </a:ext>
                </a:extLst>
              </a:tr>
              <a:tr h="107911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  <a:endParaRPr kumimoji="0" lang="en-US" altLang="ko-KR" sz="1000" b="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KVM)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백업전용 서버에 구성된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Hyper-V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인프라에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즉각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윈도우만 지원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에이전트를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통한 개체 레벨의 복구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</a:rPr>
                        <a:t>(AD, SQL, Exchange, SharePoint, Oracle)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9" marR="35999" marT="35999" marB="359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64407"/>
                  </a:ext>
                </a:extLst>
              </a:tr>
            </a:tbl>
          </a:graphicData>
        </a:graphic>
      </p:graphicFrame>
      <p:sp>
        <p:nvSpPr>
          <p:cNvPr id="42004" name="슬라이드 번호 개체 틀 3">
            <a:extLst>
              <a:ext uri="{FF2B5EF4-FFF2-40B4-BE49-F238E27FC236}">
                <a16:creationId xmlns:a16="http://schemas.microsoft.com/office/drawing/2014/main" id="{94F296E9-C327-435D-B7D4-753BF1CD167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A40CD5-2B26-475D-8173-E2FFD4AB7D44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42005" name="제목 1">
            <a:extLst>
              <a:ext uri="{FF2B5EF4-FFF2-40B4-BE49-F238E27FC236}">
                <a16:creationId xmlns:a16="http://schemas.microsoft.com/office/drawing/2014/main" id="{940FA77B-8637-4F59-8242-56BBD2D25A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213" y="611188"/>
            <a:ext cx="5849937" cy="287337"/>
          </a:xfrm>
        </p:spPr>
        <p:txBody>
          <a:bodyPr/>
          <a:lstStyle/>
          <a:p>
            <a:r>
              <a:rPr lang="en-US" altLang="ko-KR" sz="2000" dirty="0"/>
              <a:t>2</a:t>
            </a:r>
            <a:r>
              <a:rPr lang="en-US" altLang="ko-KR" sz="2000" dirty="0">
                <a:latin typeface="+mn-ea"/>
              </a:rPr>
              <a:t>.5 </a:t>
            </a:r>
            <a:r>
              <a:rPr lang="ko-KR" altLang="en-US" sz="2000" dirty="0">
                <a:latin typeface="+mn-ea"/>
              </a:rPr>
              <a:t>백업 및 복구 시스템 구성 방안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B6569FD-AE4D-40A0-9A16-45982DDBB96F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가상화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&amp; x86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시스템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4716D7D-10E2-45C7-9947-AF165F9F70F0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56638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소프트웨어를 이용하여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가상화 환경 및 물리서버 환경에 대한 완벽한 이미지 기반의 백업 및 복구 시스템을 구성합니다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D08D2CF-93D6-44E9-AFCC-4105ADD58F92}"/>
              </a:ext>
            </a:extLst>
          </p:cNvPr>
          <p:cNvSpPr/>
          <p:nvPr/>
        </p:nvSpPr>
        <p:spPr>
          <a:xfrm>
            <a:off x="388938" y="2160588"/>
            <a:ext cx="4456112" cy="43545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lIns="114300" tIns="114300" rIns="114300" bIns="114300" spcCol="127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 err="1">
              <a:latin typeface="+mn-ea"/>
              <a:ea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1DE498-0715-40A5-B14B-298E2FEF460E}"/>
              </a:ext>
            </a:extLst>
          </p:cNvPr>
          <p:cNvSpPr/>
          <p:nvPr/>
        </p:nvSpPr>
        <p:spPr>
          <a:xfrm>
            <a:off x="576263" y="2303463"/>
            <a:ext cx="1489075" cy="161925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072EB1-8C06-40A0-B68C-F6EE0BADC254}"/>
              </a:ext>
            </a:extLst>
          </p:cNvPr>
          <p:cNvSpPr/>
          <p:nvPr/>
        </p:nvSpPr>
        <p:spPr>
          <a:xfrm>
            <a:off x="576263" y="2484438"/>
            <a:ext cx="1489075" cy="10604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2013" name="Picture 269">
            <a:extLst>
              <a:ext uri="{FF2B5EF4-FFF2-40B4-BE49-F238E27FC236}">
                <a16:creationId xmlns:a16="http://schemas.microsoft.com/office/drawing/2014/main" id="{2ECDB39B-0EA6-44D0-A9BB-80ACC3783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4264025"/>
            <a:ext cx="284163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4" name="Picture 269">
            <a:extLst>
              <a:ext uri="{FF2B5EF4-FFF2-40B4-BE49-F238E27FC236}">
                <a16:creationId xmlns:a16="http://schemas.microsoft.com/office/drawing/2014/main" id="{41D902FB-73C3-4A73-B3B8-51C2C6990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4275138"/>
            <a:ext cx="2825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5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4B1405C-4E46-42BF-A270-9AC074C83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4187825"/>
            <a:ext cx="2190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16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715E9DC4-9D0E-4F65-AD9C-39C6436BE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5" y="4186238"/>
            <a:ext cx="2190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2562203-94DD-448E-B426-85926213B97F}"/>
              </a:ext>
            </a:extLst>
          </p:cNvPr>
          <p:cNvSpPr/>
          <p:nvPr/>
        </p:nvSpPr>
        <p:spPr>
          <a:xfrm>
            <a:off x="598488" y="3727450"/>
            <a:ext cx="1479550" cy="193675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X86 NT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100" b="1" dirty="0" err="1">
                <a:solidFill>
                  <a:prstClr val="white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B530145-FD4B-4D47-AED2-29A2362F51BD}"/>
              </a:ext>
            </a:extLst>
          </p:cNvPr>
          <p:cNvSpPr/>
          <p:nvPr/>
        </p:nvSpPr>
        <p:spPr>
          <a:xfrm>
            <a:off x="598488" y="3921125"/>
            <a:ext cx="1479550" cy="10604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2019" name="그룹 24">
            <a:extLst>
              <a:ext uri="{FF2B5EF4-FFF2-40B4-BE49-F238E27FC236}">
                <a16:creationId xmlns:a16="http://schemas.microsoft.com/office/drawing/2014/main" id="{D961B628-5621-4B05-871F-3B89FB053FCE}"/>
              </a:ext>
            </a:extLst>
          </p:cNvPr>
          <p:cNvGrpSpPr>
            <a:grpSpLocks/>
          </p:cNvGrpSpPr>
          <p:nvPr/>
        </p:nvGrpSpPr>
        <p:grpSpPr bwMode="auto">
          <a:xfrm>
            <a:off x="1071563" y="4394200"/>
            <a:ext cx="541337" cy="128588"/>
            <a:chOff x="760021" y="4381995"/>
            <a:chExt cx="430813" cy="128343"/>
          </a:xfrm>
        </p:grpSpPr>
        <p:sp>
          <p:nvSpPr>
            <p:cNvPr id="42049" name="타원 25">
              <a:extLst>
                <a:ext uri="{FF2B5EF4-FFF2-40B4-BE49-F238E27FC236}">
                  <a16:creationId xmlns:a16="http://schemas.microsoft.com/office/drawing/2014/main" id="{3B4BB94B-3186-4B57-9C77-87A8DA337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21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2050" name="타원 26">
              <a:extLst>
                <a:ext uri="{FF2B5EF4-FFF2-40B4-BE49-F238E27FC236}">
                  <a16:creationId xmlns:a16="http://schemas.microsoft.com/office/drawing/2014/main" id="{3EE3EFE3-7453-45F5-A907-28FE14D42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323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2051" name="타원 27">
              <a:extLst>
                <a:ext uri="{FF2B5EF4-FFF2-40B4-BE49-F238E27FC236}">
                  <a16:creationId xmlns:a16="http://schemas.microsoft.com/office/drawing/2014/main" id="{2554571F-6E08-4C2B-AF91-D5701F2A1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491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</p:grpSp>
      <p:pic>
        <p:nvPicPr>
          <p:cNvPr id="42020" name="Picture 269">
            <a:extLst>
              <a:ext uri="{FF2B5EF4-FFF2-40B4-BE49-F238E27FC236}">
                <a16:creationId xmlns:a16="http://schemas.microsoft.com/office/drawing/2014/main" id="{C2E210FB-6F7D-4B86-9D25-793E1619E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5670550"/>
            <a:ext cx="2841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1" name="Picture 269">
            <a:extLst>
              <a:ext uri="{FF2B5EF4-FFF2-40B4-BE49-F238E27FC236}">
                <a16:creationId xmlns:a16="http://schemas.microsoft.com/office/drawing/2014/main" id="{1B85FFA0-80EB-4A6C-898B-47245E8EB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5681663"/>
            <a:ext cx="28416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FDDFD834-E4A7-45D9-92CF-E16411084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5594350"/>
            <a:ext cx="2190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23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6AF58722-264E-45A5-B31B-2DC7F2C4C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5592763"/>
            <a:ext cx="219075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B9AC4EC-0E98-45A8-A9FE-242DD59915F7}"/>
              </a:ext>
            </a:extLst>
          </p:cNvPr>
          <p:cNvSpPr/>
          <p:nvPr/>
        </p:nvSpPr>
        <p:spPr>
          <a:xfrm>
            <a:off x="600075" y="5143500"/>
            <a:ext cx="1481138" cy="193675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prstClr val="white"/>
                </a:solidFill>
                <a:latin typeface="+mn-ea"/>
              </a:rPr>
              <a:t>X86 Linux</a:t>
            </a:r>
            <a:r>
              <a:rPr lang="ko-KR" altLang="en-US" sz="1100" b="1" dirty="0">
                <a:solidFill>
                  <a:prstClr val="white"/>
                </a:solidFill>
                <a:latin typeface="+mn-ea"/>
              </a:rPr>
              <a:t> </a:t>
            </a:r>
            <a:r>
              <a:rPr lang="ko-KR" altLang="en-US" sz="1100" b="1" dirty="0" err="1">
                <a:solidFill>
                  <a:prstClr val="white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D216896-EEAA-48C1-B193-0E5B27E818C5}"/>
              </a:ext>
            </a:extLst>
          </p:cNvPr>
          <p:cNvSpPr/>
          <p:nvPr/>
        </p:nvSpPr>
        <p:spPr>
          <a:xfrm>
            <a:off x="600075" y="5337175"/>
            <a:ext cx="1481138" cy="106045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2026" name="그룹 36">
            <a:extLst>
              <a:ext uri="{FF2B5EF4-FFF2-40B4-BE49-F238E27FC236}">
                <a16:creationId xmlns:a16="http://schemas.microsoft.com/office/drawing/2014/main" id="{B36E7BFE-CCDD-425B-B3E5-3D10312285AE}"/>
              </a:ext>
            </a:extLst>
          </p:cNvPr>
          <p:cNvGrpSpPr>
            <a:grpSpLocks/>
          </p:cNvGrpSpPr>
          <p:nvPr/>
        </p:nvGrpSpPr>
        <p:grpSpPr bwMode="auto">
          <a:xfrm>
            <a:off x="1073150" y="5800725"/>
            <a:ext cx="542925" cy="128588"/>
            <a:chOff x="760021" y="4381995"/>
            <a:chExt cx="430813" cy="128343"/>
          </a:xfrm>
        </p:grpSpPr>
        <p:sp>
          <p:nvSpPr>
            <p:cNvPr id="42046" name="타원 37">
              <a:extLst>
                <a:ext uri="{FF2B5EF4-FFF2-40B4-BE49-F238E27FC236}">
                  <a16:creationId xmlns:a16="http://schemas.microsoft.com/office/drawing/2014/main" id="{95517D65-3A3C-43EA-84AF-6880927B5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021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2047" name="타원 38">
              <a:extLst>
                <a:ext uri="{FF2B5EF4-FFF2-40B4-BE49-F238E27FC236}">
                  <a16:creationId xmlns:a16="http://schemas.microsoft.com/office/drawing/2014/main" id="{B821C216-9DFB-4A87-B0DE-8305AAF7D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323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2048" name="타원 39">
              <a:extLst>
                <a:ext uri="{FF2B5EF4-FFF2-40B4-BE49-F238E27FC236}">
                  <a16:creationId xmlns:a16="http://schemas.microsoft.com/office/drawing/2014/main" id="{18FD3778-6820-44C4-8443-32F06C5390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491" y="4381995"/>
              <a:ext cx="128343" cy="128343"/>
            </a:xfrm>
            <a:prstGeom prst="ellipse">
              <a:avLst/>
            </a:prstGeom>
            <a:solidFill>
              <a:schemeClr val="tx1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hangingPunct="1"/>
              <a:endParaRPr lang="ko-KR" altLang="en-US">
                <a:latin typeface="+mn-ea"/>
                <a:ea typeface="+mn-ea"/>
              </a:endParaRPr>
            </a:p>
          </p:txBody>
        </p:sp>
      </p:grp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09712AF-439D-41CA-A5A3-20876A18A26D}"/>
              </a:ext>
            </a:extLst>
          </p:cNvPr>
          <p:cNvCxnSpPr>
            <a:cxnSpLocks/>
            <a:endCxn id="42037" idx="0"/>
          </p:cNvCxnSpPr>
          <p:nvPr/>
        </p:nvCxnSpPr>
        <p:spPr>
          <a:xfrm>
            <a:off x="2065338" y="3121025"/>
            <a:ext cx="2189162" cy="688975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BB76F251-3FB2-4ED9-926B-58B458952C4B}"/>
              </a:ext>
            </a:extLst>
          </p:cNvPr>
          <p:cNvCxnSpPr>
            <a:cxnSpLocks/>
          </p:cNvCxnSpPr>
          <p:nvPr/>
        </p:nvCxnSpPr>
        <p:spPr>
          <a:xfrm rot="10800000">
            <a:off x="2065338" y="2846388"/>
            <a:ext cx="2297112" cy="954087"/>
          </a:xfrm>
          <a:prstGeom prst="bentConnector3">
            <a:avLst>
              <a:gd name="adj1" fmla="val 237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0" name="TextBox 46">
            <a:extLst>
              <a:ext uri="{FF2B5EF4-FFF2-40B4-BE49-F238E27FC236}">
                <a16:creationId xmlns:a16="http://schemas.microsoft.com/office/drawing/2014/main" id="{82AA2F5F-04CC-4EF2-8126-87EEEDE4E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5975" y="3125998"/>
            <a:ext cx="1301750" cy="226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 sz="1000" dirty="0">
                <a:latin typeface="+mn-ea"/>
                <a:ea typeface="+mn-ea"/>
              </a:rPr>
              <a:t>VHD,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VHDX</a:t>
            </a:r>
            <a:r>
              <a:rPr lang="ko-KR" altLang="en-US" sz="1000" dirty="0">
                <a:latin typeface="+mn-ea"/>
                <a:ea typeface="+mn-ea"/>
              </a:rPr>
              <a:t>레벨 백업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42031" name="TextBox 47">
            <a:extLst>
              <a:ext uri="{FF2B5EF4-FFF2-40B4-BE49-F238E27FC236}">
                <a16:creationId xmlns:a16="http://schemas.microsoft.com/office/drawing/2014/main" id="{16560CFA-163D-4535-A92F-89FE9814A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2619375"/>
            <a:ext cx="1547813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0" hangingPunct="1">
              <a:spcAft>
                <a:spcPts val="200"/>
              </a:spcAft>
            </a:pP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백업으로 즉시 복구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7DBF62AE-EF05-4CDD-BAB4-D988AD6717C2}"/>
              </a:ext>
            </a:extLst>
          </p:cNvPr>
          <p:cNvCxnSpPr>
            <a:cxnSpLocks/>
          </p:cNvCxnSpPr>
          <p:nvPr/>
        </p:nvCxnSpPr>
        <p:spPr>
          <a:xfrm>
            <a:off x="2065338" y="4368800"/>
            <a:ext cx="154463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B00FB29-B3CB-4E9E-8EAC-B3F66ECB832C}"/>
              </a:ext>
            </a:extLst>
          </p:cNvPr>
          <p:cNvCxnSpPr>
            <a:cxnSpLocks/>
          </p:cNvCxnSpPr>
          <p:nvPr/>
        </p:nvCxnSpPr>
        <p:spPr>
          <a:xfrm flipH="1">
            <a:off x="2078038" y="4265613"/>
            <a:ext cx="1514475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5" name="TextBox 53">
            <a:extLst>
              <a:ext uri="{FF2B5EF4-FFF2-40B4-BE49-F238E27FC236}">
                <a16:creationId xmlns:a16="http://schemas.microsoft.com/office/drawing/2014/main" id="{5ABDD793-AD77-41C9-ACC2-4C5A5AAEEA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389438"/>
            <a:ext cx="119697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000">
                <a:latin typeface="+mn-ea"/>
                <a:ea typeface="+mn-ea"/>
              </a:rPr>
              <a:t>OS </a:t>
            </a:r>
            <a:r>
              <a:rPr lang="ko-KR" altLang="en-US" sz="1000">
                <a:latin typeface="+mn-ea"/>
                <a:ea typeface="+mn-ea"/>
              </a:rPr>
              <a:t>포함 이미지 </a:t>
            </a:r>
            <a:endParaRPr lang="en-US" altLang="ko-KR" sz="1000"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ko-KR" altLang="en-US" sz="1000">
                <a:latin typeface="+mn-ea"/>
                <a:ea typeface="+mn-ea"/>
              </a:rPr>
              <a:t>레벨 백업</a:t>
            </a:r>
            <a:r>
              <a:rPr lang="en-US" altLang="ko-KR" sz="1000">
                <a:latin typeface="+mn-ea"/>
                <a:ea typeface="+mn-ea"/>
              </a:rPr>
              <a:t> 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2036" name="TextBox 54">
            <a:extLst>
              <a:ext uri="{FF2B5EF4-FFF2-40B4-BE49-F238E27FC236}">
                <a16:creationId xmlns:a16="http://schemas.microsoft.com/office/drawing/2014/main" id="{83735DCC-69B2-409A-A86B-B63351330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643" y="3897169"/>
            <a:ext cx="15478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에이전트를 이용한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OS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복구</a:t>
            </a:r>
          </a:p>
        </p:txBody>
      </p:sp>
      <p:pic>
        <p:nvPicPr>
          <p:cNvPr id="42037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87151EF2-A540-4D00-ACA8-39B4D585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388" y="3810000"/>
            <a:ext cx="276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8" name="그림 59">
            <a:extLst>
              <a:ext uri="{FF2B5EF4-FFF2-40B4-BE49-F238E27FC236}">
                <a16:creationId xmlns:a16="http://schemas.microsoft.com/office/drawing/2014/main" id="{91A13666-56DF-4894-9F13-96F6F4F81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4210050"/>
            <a:ext cx="3063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127904EB-F7A1-41B0-9E72-80C9C68B4770}"/>
              </a:ext>
            </a:extLst>
          </p:cNvPr>
          <p:cNvCxnSpPr>
            <a:cxnSpLocks/>
            <a:stCxn id="42038" idx="0"/>
          </p:cNvCxnSpPr>
          <p:nvPr/>
        </p:nvCxnSpPr>
        <p:spPr>
          <a:xfrm rot="16200000" flipV="1">
            <a:off x="2493462" y="2927643"/>
            <a:ext cx="857458" cy="1707356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40" name="TextBox 64">
            <a:extLst>
              <a:ext uri="{FF2B5EF4-FFF2-40B4-BE49-F238E27FC236}">
                <a16:creationId xmlns:a16="http://schemas.microsoft.com/office/drawing/2014/main" id="{FE38F0EC-9845-493D-A015-6099527DE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199" y="3376532"/>
            <a:ext cx="11969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latinLnBrk="0" hangingPunct="1">
              <a:spcAft>
                <a:spcPts val="200"/>
              </a:spcAft>
            </a:pP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백업으로 즉시 복구</a:t>
            </a:r>
            <a:endParaRPr lang="en-US" altLang="ko-KR" sz="1000">
              <a:solidFill>
                <a:srgbClr val="FF0000"/>
              </a:solidFill>
              <a:latin typeface="+mn-ea"/>
              <a:ea typeface="+mn-ea"/>
            </a:endParaRPr>
          </a:p>
          <a:p>
            <a:pPr algn="r" eaLnBrk="1" latinLnBrk="0" hangingPunct="1">
              <a:spcAft>
                <a:spcPts val="200"/>
              </a:spcAft>
            </a:pPr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(Hyper-V 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환경</a:t>
            </a:r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00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42CAE32-26B6-45D6-99AA-95A56BE0F1CE}"/>
              </a:ext>
            </a:extLst>
          </p:cNvPr>
          <p:cNvCxnSpPr/>
          <p:nvPr/>
        </p:nvCxnSpPr>
        <p:spPr>
          <a:xfrm flipV="1">
            <a:off x="2078038" y="4889500"/>
            <a:ext cx="2625725" cy="1316038"/>
          </a:xfrm>
          <a:prstGeom prst="bentConnector3">
            <a:avLst>
              <a:gd name="adj1" fmla="val 10004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604A5D52-28E9-420B-BD9E-CC0F0AB0054B}"/>
              </a:ext>
            </a:extLst>
          </p:cNvPr>
          <p:cNvCxnSpPr>
            <a:cxnSpLocks/>
            <a:stCxn id="42041" idx="2"/>
          </p:cNvCxnSpPr>
          <p:nvPr/>
        </p:nvCxnSpPr>
        <p:spPr>
          <a:xfrm rot="5400000">
            <a:off x="2751138" y="4260850"/>
            <a:ext cx="1169988" cy="2427287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44" name="TextBox 81">
            <a:extLst>
              <a:ext uri="{FF2B5EF4-FFF2-40B4-BE49-F238E27FC236}">
                <a16:creationId xmlns:a16="http://schemas.microsoft.com/office/drawing/2014/main" id="{65DA278D-F9F4-44EB-B9E2-DCFCE3F9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6450" y="6213475"/>
            <a:ext cx="170815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000">
                <a:latin typeface="+mn-ea"/>
                <a:ea typeface="+mn-ea"/>
              </a:rPr>
              <a:t>OS </a:t>
            </a:r>
            <a:r>
              <a:rPr lang="ko-KR" altLang="en-US" sz="1000">
                <a:latin typeface="+mn-ea"/>
                <a:ea typeface="+mn-ea"/>
              </a:rPr>
              <a:t>포함 이미지 레벨 백업</a:t>
            </a:r>
            <a:r>
              <a:rPr lang="en-US" altLang="ko-KR" sz="1000">
                <a:latin typeface="+mn-ea"/>
                <a:ea typeface="+mn-ea"/>
              </a:rPr>
              <a:t> </a:t>
            </a:r>
            <a:endParaRPr lang="ko-KR" altLang="en-US" sz="1000">
              <a:latin typeface="+mn-ea"/>
              <a:ea typeface="+mn-ea"/>
            </a:endParaRPr>
          </a:p>
        </p:txBody>
      </p:sp>
      <p:sp>
        <p:nvSpPr>
          <p:cNvPr id="42045" name="TextBox 82">
            <a:extLst>
              <a:ext uri="{FF2B5EF4-FFF2-40B4-BE49-F238E27FC236}">
                <a16:creationId xmlns:a16="http://schemas.microsoft.com/office/drawing/2014/main" id="{A05E4CFF-8D31-4A84-A33A-203D584F0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8" y="5827713"/>
            <a:ext cx="1847850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에이전트를 이용한 </a:t>
            </a:r>
            <a:r>
              <a:rPr lang="en-US" altLang="ko-KR" sz="1000">
                <a:solidFill>
                  <a:srgbClr val="FF0000"/>
                </a:solidFill>
                <a:latin typeface="+mn-ea"/>
                <a:ea typeface="+mn-ea"/>
              </a:rPr>
              <a:t>OS</a:t>
            </a:r>
            <a:r>
              <a:rPr lang="ko-KR" altLang="en-US" sz="1000">
                <a:solidFill>
                  <a:srgbClr val="FF0000"/>
                </a:solidFill>
                <a:latin typeface="+mn-ea"/>
                <a:ea typeface="+mn-ea"/>
              </a:rPr>
              <a:t>복구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543673F-759E-4FD1-AF32-7B08A05FF0DD}"/>
              </a:ext>
            </a:extLst>
          </p:cNvPr>
          <p:cNvGrpSpPr/>
          <p:nvPr/>
        </p:nvGrpSpPr>
        <p:grpSpPr>
          <a:xfrm>
            <a:off x="3880436" y="3949743"/>
            <a:ext cx="697588" cy="884554"/>
            <a:chOff x="3212820" y="1295400"/>
            <a:chExt cx="1143279" cy="1778000"/>
          </a:xfrm>
        </p:grpSpPr>
        <p:pic>
          <p:nvPicPr>
            <p:cNvPr id="62" name="Picture 150" descr="\\amust.local\spb\Marketing\Graphics\Working\DIAGRAMS\Technical_Diagrams\veeam_icons\png\datastore snapshot.png">
              <a:extLst>
                <a:ext uri="{FF2B5EF4-FFF2-40B4-BE49-F238E27FC236}">
                  <a16:creationId xmlns:a16="http://schemas.microsoft.com/office/drawing/2014/main" id="{737C705E-9B34-441A-8E1D-061FB5854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2820" y="1295400"/>
              <a:ext cx="1143279" cy="177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49">
              <a:extLst>
                <a:ext uri="{FF2B5EF4-FFF2-40B4-BE49-F238E27FC236}">
                  <a16:creationId xmlns:a16="http://schemas.microsoft.com/office/drawing/2014/main" id="{AD3A0262-C3F6-40FB-8C3A-0CB78D888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10398" y="1804237"/>
              <a:ext cx="917492" cy="846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B32546-841C-44A1-B960-4832CEA4A5DE}"/>
              </a:ext>
            </a:extLst>
          </p:cNvPr>
          <p:cNvGrpSpPr/>
          <p:nvPr/>
        </p:nvGrpSpPr>
        <p:grpSpPr>
          <a:xfrm>
            <a:off x="698295" y="2626615"/>
            <a:ext cx="1277380" cy="795973"/>
            <a:chOff x="710170" y="2602865"/>
            <a:chExt cx="1552496" cy="795973"/>
          </a:xfrm>
        </p:grpSpPr>
        <p:grpSp>
          <p:nvGrpSpPr>
            <p:cNvPr id="57" name="그룹 89">
              <a:extLst>
                <a:ext uri="{FF2B5EF4-FFF2-40B4-BE49-F238E27FC236}">
                  <a16:creationId xmlns:a16="http://schemas.microsoft.com/office/drawing/2014/main" id="{D4E0D95D-9BF4-409F-A8D0-6159330AF7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170" y="2602865"/>
              <a:ext cx="735485" cy="795973"/>
              <a:chOff x="3826717" y="2825063"/>
              <a:chExt cx="1183105" cy="1132053"/>
            </a:xfrm>
          </p:grpSpPr>
          <p:pic>
            <p:nvPicPr>
              <p:cNvPr id="58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6D420462-8FFF-4CE7-9663-08DBB189E6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D8EF452-0E66-432A-94AC-378A1614D969}"/>
                  </a:ext>
                </a:extLst>
              </p:cNvPr>
              <p:cNvSpPr/>
              <p:nvPr/>
            </p:nvSpPr>
            <p:spPr>
              <a:xfrm>
                <a:off x="3827257" y="3108070"/>
                <a:ext cx="1182344" cy="361245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Hyper-V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61" name="그룹 92">
              <a:extLst>
                <a:ext uri="{FF2B5EF4-FFF2-40B4-BE49-F238E27FC236}">
                  <a16:creationId xmlns:a16="http://schemas.microsoft.com/office/drawing/2014/main" id="{7186EC21-B135-44AC-BCC9-FD4D857D65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7181" y="2602865"/>
              <a:ext cx="735485" cy="795973"/>
              <a:chOff x="3826717" y="2825063"/>
              <a:chExt cx="1183105" cy="1132053"/>
            </a:xfrm>
          </p:grpSpPr>
          <p:pic>
            <p:nvPicPr>
              <p:cNvPr id="65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5DCEDA25-2239-40E5-8F86-3A144E9741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EB06443-6CC2-4A0B-A478-FDC1F262D295}"/>
                  </a:ext>
                </a:extLst>
              </p:cNvPr>
              <p:cNvSpPr/>
              <p:nvPr/>
            </p:nvSpPr>
            <p:spPr>
              <a:xfrm>
                <a:off x="3825591" y="3108070"/>
                <a:ext cx="1184899" cy="361245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Hyper-V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pic>
        <p:nvPicPr>
          <p:cNvPr id="42041" name="Picture 2" descr="Image result for linux">
            <a:extLst>
              <a:ext uri="{FF2B5EF4-FFF2-40B4-BE49-F238E27FC236}">
                <a16:creationId xmlns:a16="http://schemas.microsoft.com/office/drawing/2014/main" id="{B0ED9A50-D497-46B4-896D-7403412F6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505325"/>
            <a:ext cx="3270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텍스트 개체 틀 4">
            <a:extLst>
              <a:ext uri="{FF2B5EF4-FFF2-40B4-BE49-F238E27FC236}">
                <a16:creationId xmlns:a16="http://schemas.microsoft.com/office/drawing/2014/main" id="{B15BDA4B-D206-4E77-94B6-9455FF1F6B60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36B367-5244-485E-B0C0-FA7CC9149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421414"/>
              </p:ext>
            </p:extLst>
          </p:nvPr>
        </p:nvGraphicFramePr>
        <p:xfrm>
          <a:off x="5086350" y="2623458"/>
          <a:ext cx="4438650" cy="330621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43296">
                  <a:extLst>
                    <a:ext uri="{9D8B030D-6E8A-4147-A177-3AD203B41FA5}">
                      <a16:colId xmlns:a16="http://schemas.microsoft.com/office/drawing/2014/main" val="1066550668"/>
                    </a:ext>
                  </a:extLst>
                </a:gridCol>
                <a:gridCol w="3495354">
                  <a:extLst>
                    <a:ext uri="{9D8B030D-6E8A-4147-A177-3AD203B41FA5}">
                      <a16:colId xmlns:a16="http://schemas.microsoft.com/office/drawing/2014/main" val="151430218"/>
                    </a:ext>
                  </a:extLst>
                </a:gridCol>
              </a:tblGrid>
              <a:tr h="165310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ERP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5997" marR="35997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Commvault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파일시스템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SAP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에이전트를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HP-UX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설치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파일 시스템 및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SAP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온라인 백업 구성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파일 시스템 백업 수행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SAP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온라인 백업 수행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5997" marR="35997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87940"/>
                  </a:ext>
                </a:extLst>
              </a:tr>
              <a:tr h="165310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ERP </a:t>
                      </a: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5997" marR="35997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Commvault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GUI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를 통해 파일 복구</a:t>
                      </a:r>
                      <a:endParaRPr kumimoji="0" lang="en-US" altLang="ko-KR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Commvault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를 통한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ERP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데이터베이스 복구</a:t>
                      </a:r>
                    </a:p>
                  </a:txBody>
                  <a:tcPr marL="35997" marR="35997" marT="35998" marB="3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64407"/>
                  </a:ext>
                </a:extLst>
              </a:tr>
            </a:tbl>
          </a:graphicData>
        </a:graphic>
      </p:graphicFrame>
      <p:sp>
        <p:nvSpPr>
          <p:cNvPr id="43022" name="슬라이드 번호 개체 틀 3">
            <a:extLst>
              <a:ext uri="{FF2B5EF4-FFF2-40B4-BE49-F238E27FC236}">
                <a16:creationId xmlns:a16="http://schemas.microsoft.com/office/drawing/2014/main" id="{F63F4833-51A4-41BE-816B-F8A9048C977A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2A9A700-6766-4D18-AB39-AB9C9BA7C81F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43023" name="제목 1">
            <a:extLst>
              <a:ext uri="{FF2B5EF4-FFF2-40B4-BE49-F238E27FC236}">
                <a16:creationId xmlns:a16="http://schemas.microsoft.com/office/drawing/2014/main" id="{0F67A6C3-6B3A-4F04-B973-6210CB6F3D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213" y="611188"/>
            <a:ext cx="5849937" cy="287337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2.5 </a:t>
            </a:r>
            <a:r>
              <a:rPr lang="ko-KR" altLang="en-US" sz="2000" dirty="0">
                <a:latin typeface="+mn-ea"/>
              </a:rPr>
              <a:t>백업 및 복구 시스템 구성 방안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계속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1B6569FD-AE4D-40A0-9A16-45982DDBB96F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2) HP-UX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64716D7D-10E2-45C7-9947-AF165F9F70F0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90027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어플라이언스의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일부 공간을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HP-UX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 공간으로 구성하고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Commvault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를 이용하여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ERP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서버의 파일시스템과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ERP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온라인 데이터베이스 백업 및 복구 시스템을 구성합니다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D08D2CF-93D6-44E9-AFCC-4105ADD58F92}"/>
              </a:ext>
            </a:extLst>
          </p:cNvPr>
          <p:cNvSpPr/>
          <p:nvPr/>
        </p:nvSpPr>
        <p:spPr>
          <a:xfrm>
            <a:off x="388938" y="2171700"/>
            <a:ext cx="4456112" cy="435451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 lIns="114300" tIns="114300" rIns="114300" bIns="114300" spcCol="1270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 err="1">
              <a:latin typeface="+mn-ea"/>
              <a:ea typeface="+mn-ea"/>
            </a:endParaRPr>
          </a:p>
        </p:txBody>
      </p:sp>
      <p:pic>
        <p:nvPicPr>
          <p:cNvPr id="43028" name="그림 41">
            <a:extLst>
              <a:ext uri="{FF2B5EF4-FFF2-40B4-BE49-F238E27FC236}">
                <a16:creationId xmlns:a16="http://schemas.microsoft.com/office/drawing/2014/main" id="{C2825D2E-9420-405B-8496-967E5C7F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16" y="5218797"/>
            <a:ext cx="858788" cy="710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D50C6B-20A0-4180-8444-7C58DB753F6B}"/>
              </a:ext>
            </a:extLst>
          </p:cNvPr>
          <p:cNvSpPr txBox="1"/>
          <p:nvPr/>
        </p:nvSpPr>
        <p:spPr bwMode="auto">
          <a:xfrm>
            <a:off x="799322" y="5991503"/>
            <a:ext cx="1420812" cy="257369"/>
          </a:xfrm>
          <a:prstGeom prst="rect">
            <a:avLst/>
          </a:prstGeom>
          <a:noFill/>
        </p:spPr>
        <p:txBody>
          <a:bodyPr lIns="36000" tIns="36000" rIns="36000" bIns="360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백업 어플라이언스</a:t>
            </a:r>
          </a:p>
        </p:txBody>
      </p:sp>
      <p:pic>
        <p:nvPicPr>
          <p:cNvPr id="34" name="Picture 150" descr="\\amust.local\spb\Marketing\Graphics\Working\DIAGRAMS\Technical_Diagrams\veeam_icons\png\datastore snapshot.png">
            <a:extLst>
              <a:ext uri="{FF2B5EF4-FFF2-40B4-BE49-F238E27FC236}">
                <a16:creationId xmlns:a16="http://schemas.microsoft.com/office/drawing/2014/main" id="{1186AA8D-682A-4D7E-B24C-10B703B87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45" y="5127316"/>
            <a:ext cx="697588" cy="87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78" descr="\\amust.local\spb\Marketing\Graphics\Working\DIAGRAMS\Technical_Diagrams\veeam_icons\png\datastore.png">
            <a:extLst>
              <a:ext uri="{FF2B5EF4-FFF2-40B4-BE49-F238E27FC236}">
                <a16:creationId xmlns:a16="http://schemas.microsoft.com/office/drawing/2014/main" id="{B9A0ED56-D456-447E-914C-82C732E4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655" y="5379119"/>
            <a:ext cx="387747" cy="31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9E7DADC1-40A3-4D7E-9502-475810E566CA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2000674" y="4076585"/>
            <a:ext cx="1493450" cy="1154730"/>
          </a:xfrm>
          <a:prstGeom prst="bentConnector3">
            <a:avLst>
              <a:gd name="adj1" fmla="val 10009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B0FB7D5-06BA-4325-AC40-F4FB15635288}"/>
              </a:ext>
            </a:extLst>
          </p:cNvPr>
          <p:cNvCxnSpPr/>
          <p:nvPr/>
        </p:nvCxnSpPr>
        <p:spPr bwMode="auto">
          <a:xfrm rot="5400000" flipH="1" flipV="1">
            <a:off x="2059530" y="3987551"/>
            <a:ext cx="1969611" cy="1645768"/>
          </a:xfrm>
          <a:prstGeom prst="bentConnector3">
            <a:avLst>
              <a:gd name="adj1" fmla="val -43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90">
            <a:extLst>
              <a:ext uri="{FF2B5EF4-FFF2-40B4-BE49-F238E27FC236}">
                <a16:creationId xmlns:a16="http://schemas.microsoft.com/office/drawing/2014/main" id="{F7449DDA-E2DC-4E39-BD98-D992CD2D76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1943" y="3779576"/>
            <a:ext cx="950281" cy="56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000" dirty="0">
                <a:latin typeface="+mn-ea"/>
                <a:ea typeface="+mn-ea"/>
              </a:rPr>
              <a:t>RMAN</a:t>
            </a:r>
            <a:r>
              <a:rPr lang="ko-KR" altLang="en-US" sz="1000" dirty="0">
                <a:latin typeface="+mn-ea"/>
                <a:ea typeface="+mn-ea"/>
              </a:rPr>
              <a:t>을 이용한</a:t>
            </a:r>
            <a:endParaRPr lang="en-US" altLang="ko-KR" sz="1000" dirty="0"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en-US" altLang="ko-KR" sz="1000" dirty="0">
                <a:latin typeface="+mn-ea"/>
                <a:ea typeface="+mn-ea"/>
              </a:rPr>
              <a:t>DISK </a:t>
            </a:r>
            <a:r>
              <a:rPr lang="ko-KR" altLang="en-US" sz="1000" dirty="0">
                <a:latin typeface="+mn-ea"/>
                <a:ea typeface="+mn-ea"/>
              </a:rPr>
              <a:t>백업</a:t>
            </a:r>
          </a:p>
        </p:txBody>
      </p:sp>
      <p:sp>
        <p:nvSpPr>
          <p:cNvPr id="57" name="TextBox 90">
            <a:extLst>
              <a:ext uri="{FF2B5EF4-FFF2-40B4-BE49-F238E27FC236}">
                <a16:creationId xmlns:a16="http://schemas.microsoft.com/office/drawing/2014/main" id="{EA266368-A985-45CE-9F45-F622F5494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8143" y="4731292"/>
            <a:ext cx="950281" cy="68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000" dirty="0">
                <a:solidFill>
                  <a:srgbClr val="FF0000"/>
                </a:solidFill>
                <a:latin typeface="+mn-ea"/>
                <a:ea typeface="+mn-ea"/>
              </a:rPr>
              <a:t>RMAN</a:t>
            </a:r>
            <a:r>
              <a:rPr lang="ko-KR" altLang="en-US" sz="1000" dirty="0">
                <a:solidFill>
                  <a:srgbClr val="FF0000"/>
                </a:solidFill>
                <a:latin typeface="+mn-ea"/>
                <a:ea typeface="+mn-ea"/>
              </a:rPr>
              <a:t>을 이용한 원본 또는 다른 서버로  복구 </a:t>
            </a:r>
          </a:p>
        </p:txBody>
      </p:sp>
      <p:pic>
        <p:nvPicPr>
          <p:cNvPr id="47" name="Picture 269">
            <a:extLst>
              <a:ext uri="{FF2B5EF4-FFF2-40B4-BE49-F238E27FC236}">
                <a16:creationId xmlns:a16="http://schemas.microsoft.com/office/drawing/2014/main" id="{66F4B088-F308-4978-A680-41F05A30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421" y="270127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B96E7CB8-E3BE-4F04-BEB3-4CCD1F86F453}"/>
              </a:ext>
            </a:extLst>
          </p:cNvPr>
          <p:cNvSpPr/>
          <p:nvPr/>
        </p:nvSpPr>
        <p:spPr bwMode="auto">
          <a:xfrm>
            <a:off x="2852992" y="237756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HP-UX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서버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DFDA094-E1DC-4FCF-A425-6A69A11BDAD7}"/>
              </a:ext>
            </a:extLst>
          </p:cNvPr>
          <p:cNvSpPr/>
          <p:nvPr/>
        </p:nvSpPr>
        <p:spPr bwMode="auto">
          <a:xfrm>
            <a:off x="2852992" y="258552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0" name="Picture 2" descr="Image result for hp-ux logo">
            <a:extLst>
              <a:ext uri="{FF2B5EF4-FFF2-40B4-BE49-F238E27FC236}">
                <a16:creationId xmlns:a16="http://schemas.microsoft.com/office/drawing/2014/main" id="{842A891A-487A-4B3F-929A-CA9D00CC6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443" y="3311505"/>
            <a:ext cx="697899" cy="3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 result for sap for oracle">
            <a:extLst>
              <a:ext uri="{FF2B5EF4-FFF2-40B4-BE49-F238E27FC236}">
                <a16:creationId xmlns:a16="http://schemas.microsoft.com/office/drawing/2014/main" id="{3D8D7CB0-615C-46C4-BE9B-F95300E74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93" y="3331933"/>
            <a:ext cx="574843" cy="3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10207D1A-E085-4FCC-8F5E-7A59A8DFF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66" y="5168837"/>
            <a:ext cx="485670" cy="4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commvault">
            <a:extLst>
              <a:ext uri="{FF2B5EF4-FFF2-40B4-BE49-F238E27FC236}">
                <a16:creationId xmlns:a16="http://schemas.microsoft.com/office/drawing/2014/main" id="{5F3DCB5F-A44C-4D6C-B2C6-736DFB7DF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6" y="5020369"/>
            <a:ext cx="408444" cy="29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텍스트 개체 틀 2">
            <a:extLst>
              <a:ext uri="{FF2B5EF4-FFF2-40B4-BE49-F238E27FC236}">
                <a16:creationId xmlns:a16="http://schemas.microsoft.com/office/drawing/2014/main" id="{B36C0718-BE6A-4244-8ECB-344071D755B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27651" name="슬라이드 번호 개체 틀 5">
            <a:extLst>
              <a:ext uri="{FF2B5EF4-FFF2-40B4-BE49-F238E27FC236}">
                <a16:creationId xmlns:a16="http://schemas.microsoft.com/office/drawing/2014/main" id="{09F0CD44-1D7D-4F64-A2F6-A04477570A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07ADC7-37B3-4948-AB4E-ECBD7A3E292D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27652" name="제목 1">
            <a:extLst>
              <a:ext uri="{FF2B5EF4-FFF2-40B4-BE49-F238E27FC236}">
                <a16:creationId xmlns:a16="http://schemas.microsoft.com/office/drawing/2014/main" id="{8DC9C00E-A0A8-4CCC-AAE4-DBE9DFB9A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2.6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기대 효과</a:t>
            </a:r>
          </a:p>
        </p:txBody>
      </p:sp>
      <p:pic>
        <p:nvPicPr>
          <p:cNvPr id="27653" name="Picture 82" descr="바닦">
            <a:extLst>
              <a:ext uri="{FF2B5EF4-FFF2-40B4-BE49-F238E27FC236}">
                <a16:creationId xmlns:a16="http://schemas.microsoft.com/office/drawing/2014/main" id="{CD3B4F48-B2A5-4AEC-BE60-4AC39FBD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5575"/>
            <a:ext cx="99060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976819-BFBC-43AA-A4D2-CC7840D0BE91}"/>
              </a:ext>
            </a:extLst>
          </p:cNvPr>
          <p:cNvSpPr/>
          <p:nvPr/>
        </p:nvSpPr>
        <p:spPr>
          <a:xfrm>
            <a:off x="737620" y="3726841"/>
            <a:ext cx="8429171" cy="291720"/>
          </a:xfrm>
          <a:prstGeom prst="rect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b="1" kern="0" spc="-5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세종공업 </a:t>
            </a:r>
            <a:r>
              <a:rPr lang="ko-KR" altLang="en-US" sz="1400" b="1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백업솔루션 구축</a:t>
            </a:r>
          </a:p>
        </p:txBody>
      </p:sp>
      <p:grpSp>
        <p:nvGrpSpPr>
          <p:cNvPr id="27655" name="그룹 40">
            <a:extLst>
              <a:ext uri="{FF2B5EF4-FFF2-40B4-BE49-F238E27FC236}">
                <a16:creationId xmlns:a16="http://schemas.microsoft.com/office/drawing/2014/main" id="{B18E05DC-9339-4A79-B374-B0B98FE90EB7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4094163"/>
            <a:ext cx="8269287" cy="546100"/>
            <a:chOff x="1019625" y="4092362"/>
            <a:chExt cx="7456717" cy="624782"/>
          </a:xfrm>
        </p:grpSpPr>
        <p:sp>
          <p:nvSpPr>
            <p:cNvPr id="42" name="모서리가 둥근 직사각형 67">
              <a:extLst>
                <a:ext uri="{FF2B5EF4-FFF2-40B4-BE49-F238E27FC236}">
                  <a16:creationId xmlns:a16="http://schemas.microsoft.com/office/drawing/2014/main" id="{1317EEF9-97B8-46AE-A80C-65462585C3FA}"/>
                </a:ext>
              </a:extLst>
            </p:cNvPr>
            <p:cNvSpPr/>
            <p:nvPr/>
          </p:nvSpPr>
          <p:spPr bwMode="auto">
            <a:xfrm>
              <a:off x="1019625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백업 어플라이언스를 통한 완벽한 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OS/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데이터 백업 구축</a:t>
              </a:r>
            </a:p>
          </p:txBody>
        </p:sp>
        <p:sp>
          <p:nvSpPr>
            <p:cNvPr id="43" name="모서리가 둥근 직사각형 68">
              <a:extLst>
                <a:ext uri="{FF2B5EF4-FFF2-40B4-BE49-F238E27FC236}">
                  <a16:creationId xmlns:a16="http://schemas.microsoft.com/office/drawing/2014/main" id="{35C20DA4-9061-4A61-B511-2B021320EE00}"/>
                </a:ext>
              </a:extLst>
            </p:cNvPr>
            <p:cNvSpPr/>
            <p:nvPr/>
          </p:nvSpPr>
          <p:spPr bwMode="auto">
            <a:xfrm>
              <a:off x="2901644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 err="1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주센터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원격지 소산</a:t>
              </a:r>
            </a:p>
          </p:txBody>
        </p:sp>
        <p:sp>
          <p:nvSpPr>
            <p:cNvPr id="44" name="모서리가 둥근 직사각형 69">
              <a:extLst>
                <a:ext uri="{FF2B5EF4-FFF2-40B4-BE49-F238E27FC236}">
                  <a16:creationId xmlns:a16="http://schemas.microsoft.com/office/drawing/2014/main" id="{3C76C692-E3E8-4073-9E50-045A20E816C1}"/>
                </a:ext>
              </a:extLst>
            </p:cNvPr>
            <p:cNvSpPr/>
            <p:nvPr/>
          </p:nvSpPr>
          <p:spPr bwMode="auto">
            <a:xfrm>
              <a:off x="4783663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손쉬운 데이터 변환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(P2V, V2V, V2C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등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46" name="모서리가 둥근 직사각형 70">
              <a:extLst>
                <a:ext uri="{FF2B5EF4-FFF2-40B4-BE49-F238E27FC236}">
                  <a16:creationId xmlns:a16="http://schemas.microsoft.com/office/drawing/2014/main" id="{809A29E3-1780-417D-A625-5B6ACD8521B2}"/>
                </a:ext>
              </a:extLst>
            </p:cNvPr>
            <p:cNvSpPr/>
            <p:nvPr/>
          </p:nvSpPr>
          <p:spPr bwMode="auto">
            <a:xfrm>
              <a:off x="6665682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최신 신기술 적용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(Instant/Secure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복구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 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7" name="직사각형 65">
            <a:extLst>
              <a:ext uri="{FF2B5EF4-FFF2-40B4-BE49-F238E27FC236}">
                <a16:creationId xmlns:a16="http://schemas.microsoft.com/office/drawing/2014/main" id="{ADD7B49A-EDC9-4F51-8DAA-B74DEC82B9AB}"/>
              </a:ext>
            </a:extLst>
          </p:cNvPr>
          <p:cNvSpPr/>
          <p:nvPr/>
        </p:nvSpPr>
        <p:spPr>
          <a:xfrm>
            <a:off x="0" y="2309813"/>
            <a:ext cx="9906000" cy="752475"/>
          </a:xfrm>
          <a:prstGeom prst="rect">
            <a:avLst/>
          </a:prstGeom>
          <a:solidFill>
            <a:srgbClr val="F3F3F3"/>
          </a:soli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900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27657" name="그룹 62">
            <a:extLst>
              <a:ext uri="{FF2B5EF4-FFF2-40B4-BE49-F238E27FC236}">
                <a16:creationId xmlns:a16="http://schemas.microsoft.com/office/drawing/2014/main" id="{5A11FEA6-9955-4B3D-8620-AD462E7B5D6F}"/>
              </a:ext>
            </a:extLst>
          </p:cNvPr>
          <p:cNvGrpSpPr>
            <a:grpSpLocks/>
          </p:cNvGrpSpPr>
          <p:nvPr/>
        </p:nvGrpSpPr>
        <p:grpSpPr bwMode="auto">
          <a:xfrm>
            <a:off x="7204075" y="2117725"/>
            <a:ext cx="1885950" cy="1136650"/>
            <a:chOff x="6727981" y="2219674"/>
            <a:chExt cx="1997597" cy="1204864"/>
          </a:xfrm>
        </p:grpSpPr>
        <p:sp>
          <p:nvSpPr>
            <p:cNvPr id="67" name="원호 66">
              <a:extLst>
                <a:ext uri="{FF2B5EF4-FFF2-40B4-BE49-F238E27FC236}">
                  <a16:creationId xmlns:a16="http://schemas.microsoft.com/office/drawing/2014/main" id="{375187B3-A22A-44DA-893E-0F607C8AFE53}"/>
                </a:ext>
              </a:extLst>
            </p:cNvPr>
            <p:cNvSpPr/>
            <p:nvPr/>
          </p:nvSpPr>
          <p:spPr>
            <a:xfrm>
              <a:off x="6727981" y="2219674"/>
              <a:ext cx="1205621" cy="1204864"/>
            </a:xfrm>
            <a:prstGeom prst="arc">
              <a:avLst>
                <a:gd name="adj1" fmla="val 18970944"/>
                <a:gd name="adj2" fmla="val 2465621"/>
              </a:avLst>
            </a:prstGeom>
            <a:noFill/>
            <a:ln w="25400" cap="rnd" cmpd="sng" algn="ctr">
              <a:solidFill>
                <a:srgbClr val="187BB6"/>
              </a:solidFill>
              <a:prstDash val="sysDot"/>
            </a:ln>
            <a:effectLst/>
          </p:spPr>
          <p:txBody>
            <a:bodyPr wrap="none" tIns="0" b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ker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cxnSp>
          <p:nvCxnSpPr>
            <p:cNvPr id="27694" name="직선 연결선 67">
              <a:extLst>
                <a:ext uri="{FF2B5EF4-FFF2-40B4-BE49-F238E27FC236}">
                  <a16:creationId xmlns:a16="http://schemas.microsoft.com/office/drawing/2014/main" id="{2033B322-82FA-45B7-91D7-0D48671C1E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32750" y="2822106"/>
              <a:ext cx="792828" cy="0"/>
            </a:xfrm>
            <a:prstGeom prst="line">
              <a:avLst/>
            </a:prstGeom>
            <a:noFill/>
            <a:ln w="15875" cap="rnd" algn="ctr">
              <a:solidFill>
                <a:srgbClr val="187B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658" name="그룹 63">
            <a:extLst>
              <a:ext uri="{FF2B5EF4-FFF2-40B4-BE49-F238E27FC236}">
                <a16:creationId xmlns:a16="http://schemas.microsoft.com/office/drawing/2014/main" id="{96E2A0EE-741C-4EE8-96A2-4D0E084ABABC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117725"/>
            <a:ext cx="1885950" cy="1136650"/>
            <a:chOff x="1496616" y="2219674"/>
            <a:chExt cx="1997598" cy="1204864"/>
          </a:xfrm>
        </p:grpSpPr>
        <p:sp>
          <p:nvSpPr>
            <p:cNvPr id="65" name="원호 64">
              <a:extLst>
                <a:ext uri="{FF2B5EF4-FFF2-40B4-BE49-F238E27FC236}">
                  <a16:creationId xmlns:a16="http://schemas.microsoft.com/office/drawing/2014/main" id="{E88EE110-31A8-4EA6-9CC3-FC0F576D09C4}"/>
                </a:ext>
              </a:extLst>
            </p:cNvPr>
            <p:cNvSpPr/>
            <p:nvPr/>
          </p:nvSpPr>
          <p:spPr>
            <a:xfrm flipH="1">
              <a:off x="2288594" y="2219674"/>
              <a:ext cx="1205620" cy="1204864"/>
            </a:xfrm>
            <a:prstGeom prst="arc">
              <a:avLst>
                <a:gd name="adj1" fmla="val 18970944"/>
                <a:gd name="adj2" fmla="val 2465621"/>
              </a:avLst>
            </a:prstGeom>
            <a:noFill/>
            <a:ln w="25400" cap="rnd" cmpd="sng" algn="ctr">
              <a:solidFill>
                <a:srgbClr val="187BB6"/>
              </a:solidFill>
              <a:prstDash val="sysDot"/>
            </a:ln>
            <a:effectLst/>
          </p:spPr>
          <p:txBody>
            <a:bodyPr wrap="none" tIns="0" b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ker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cxnSp>
          <p:nvCxnSpPr>
            <p:cNvPr id="27692" name="직선 연결선 65">
              <a:extLst>
                <a:ext uri="{FF2B5EF4-FFF2-40B4-BE49-F238E27FC236}">
                  <a16:creationId xmlns:a16="http://schemas.microsoft.com/office/drawing/2014/main" id="{D203D879-F865-48AE-8C56-7499BA57D9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96616" y="2822106"/>
              <a:ext cx="792828" cy="0"/>
            </a:xfrm>
            <a:prstGeom prst="line">
              <a:avLst/>
            </a:prstGeom>
            <a:noFill/>
            <a:ln w="15875" cap="rnd" algn="ctr">
              <a:solidFill>
                <a:srgbClr val="187B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659" name="그룹 49">
            <a:extLst>
              <a:ext uri="{FF2B5EF4-FFF2-40B4-BE49-F238E27FC236}">
                <a16:creationId xmlns:a16="http://schemas.microsoft.com/office/drawing/2014/main" id="{FDD1FB39-0347-4C75-AA26-C895B09B4C19}"/>
              </a:ext>
            </a:extLst>
          </p:cNvPr>
          <p:cNvGrpSpPr>
            <a:grpSpLocks/>
          </p:cNvGrpSpPr>
          <p:nvPr/>
        </p:nvGrpSpPr>
        <p:grpSpPr bwMode="auto">
          <a:xfrm>
            <a:off x="1760538" y="2147888"/>
            <a:ext cx="6340475" cy="1076325"/>
            <a:chOff x="2266136" y="2251585"/>
            <a:chExt cx="6714393" cy="1141041"/>
          </a:xfrm>
        </p:grpSpPr>
        <p:grpSp>
          <p:nvGrpSpPr>
            <p:cNvPr id="27678" name="그룹 50">
              <a:extLst>
                <a:ext uri="{FF2B5EF4-FFF2-40B4-BE49-F238E27FC236}">
                  <a16:creationId xmlns:a16="http://schemas.microsoft.com/office/drawing/2014/main" id="{A9A1E517-F48D-48C7-8F78-D64916A7E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3589" y="2251585"/>
              <a:ext cx="1141041" cy="1141040"/>
              <a:chOff x="3406566" y="2084559"/>
              <a:chExt cx="1274153" cy="1274153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E3012CC1-4A69-4C7D-A01C-03F0CB20D16F}"/>
                  </a:ext>
                </a:extLst>
              </p:cNvPr>
              <p:cNvSpPr/>
              <p:nvPr/>
            </p:nvSpPr>
            <p:spPr>
              <a:xfrm>
                <a:off x="3406566" y="2084559"/>
                <a:ext cx="1274153" cy="1274153"/>
              </a:xfrm>
              <a:prstGeom prst="ellipse">
                <a:avLst/>
              </a:prstGeom>
              <a:solidFill>
                <a:srgbClr val="7583BF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RTO/RPO</a:t>
                </a: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충족</a:t>
                </a: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26745A46-F2A5-4627-8F08-2D0126F14926}"/>
                  </a:ext>
                </a:extLst>
              </p:cNvPr>
              <p:cNvSpPr/>
              <p:nvPr/>
            </p:nvSpPr>
            <p:spPr>
              <a:xfrm>
                <a:off x="3511100" y="2084559"/>
                <a:ext cx="1064393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7679" name="그룹 51">
              <a:extLst>
                <a:ext uri="{FF2B5EF4-FFF2-40B4-BE49-F238E27FC236}">
                  <a16:creationId xmlns:a16="http://schemas.microsoft.com/office/drawing/2014/main" id="{BAA7A4A4-FFCB-47C2-BA7A-F589698322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1043" y="2251585"/>
              <a:ext cx="1141041" cy="1141040"/>
              <a:chOff x="4584554" y="2084559"/>
              <a:chExt cx="1274153" cy="1274153"/>
            </a:xfrm>
          </p:grpSpPr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2C25162B-E213-4B26-AEF4-E798845D2F5F}"/>
                  </a:ext>
                </a:extLst>
              </p:cNvPr>
              <p:cNvSpPr/>
              <p:nvPr/>
            </p:nvSpPr>
            <p:spPr>
              <a:xfrm>
                <a:off x="4584554" y="2084559"/>
                <a:ext cx="1274153" cy="1274153"/>
              </a:xfrm>
              <a:prstGeom prst="ellipse">
                <a:avLst/>
              </a:prstGeom>
              <a:solidFill>
                <a:srgbClr val="5988B3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OS </a:t>
                </a: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및 데이터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통합 백업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구축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4DE43170-CFB7-4827-A0F9-821959378089}"/>
                  </a:ext>
                </a:extLst>
              </p:cNvPr>
              <p:cNvSpPr/>
              <p:nvPr/>
            </p:nvSpPr>
            <p:spPr>
              <a:xfrm>
                <a:off x="4690373" y="2084559"/>
                <a:ext cx="1062515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7680" name="그룹 52">
              <a:extLst>
                <a:ext uri="{FF2B5EF4-FFF2-40B4-BE49-F238E27FC236}">
                  <a16:creationId xmlns:a16="http://schemas.microsoft.com/office/drawing/2014/main" id="{0BE47DF2-7359-4A4F-82DB-DD18CE42A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8497" y="2251585"/>
              <a:ext cx="2552032" cy="1141040"/>
              <a:chOff x="5762543" y="2084559"/>
              <a:chExt cx="2849748" cy="1274153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04808980-2BB6-4401-A12F-5487099B8D3A}"/>
                  </a:ext>
                </a:extLst>
              </p:cNvPr>
              <p:cNvSpPr/>
              <p:nvPr/>
            </p:nvSpPr>
            <p:spPr>
              <a:xfrm>
                <a:off x="5762543" y="2084559"/>
                <a:ext cx="1274153" cy="1274153"/>
              </a:xfrm>
              <a:prstGeom prst="ellipse">
                <a:avLst/>
              </a:prstGeom>
              <a:solidFill>
                <a:srgbClr val="007392">
                  <a:alpha val="79000"/>
                </a:srgbClr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유연한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확장성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974B90C1-08A5-43A3-A0F9-9E2490A0343E}"/>
                  </a:ext>
                </a:extLst>
              </p:cNvPr>
              <p:cNvSpPr/>
              <p:nvPr/>
            </p:nvSpPr>
            <p:spPr>
              <a:xfrm>
                <a:off x="5867771" y="2084559"/>
                <a:ext cx="1064393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F26805D2-8B08-4569-B45F-5D3B2815C9EA}"/>
                  </a:ext>
                </a:extLst>
              </p:cNvPr>
              <p:cNvSpPr/>
              <p:nvPr/>
            </p:nvSpPr>
            <p:spPr>
              <a:xfrm>
                <a:off x="7338138" y="2084559"/>
                <a:ext cx="1274153" cy="1274153"/>
              </a:xfrm>
              <a:prstGeom prst="ellipse">
                <a:avLst/>
              </a:prstGeom>
              <a:solidFill>
                <a:srgbClr val="007392">
                  <a:alpha val="79000"/>
                </a:srgbClr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비용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절감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  <p:grpSp>
          <p:nvGrpSpPr>
            <p:cNvPr id="27681" name="그룹 53">
              <a:extLst>
                <a:ext uri="{FF2B5EF4-FFF2-40B4-BE49-F238E27FC236}">
                  <a16:creationId xmlns:a16="http://schemas.microsoft.com/office/drawing/2014/main" id="{1B5C0EDD-590F-4DC1-B8A9-5BA9378734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136" y="2251585"/>
              <a:ext cx="1141040" cy="1141041"/>
              <a:chOff x="2214064" y="2084559"/>
              <a:chExt cx="1274152" cy="1274154"/>
            </a:xfrm>
          </p:grpSpPr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5BAD579F-F467-4B43-8B81-FB827806E9FA}"/>
                  </a:ext>
                </a:extLst>
              </p:cNvPr>
              <p:cNvSpPr/>
              <p:nvPr/>
            </p:nvSpPr>
            <p:spPr>
              <a:xfrm>
                <a:off x="2214064" y="2084559"/>
                <a:ext cx="1274152" cy="1274154"/>
              </a:xfrm>
              <a:prstGeom prst="ellipse">
                <a:avLst/>
              </a:prstGeom>
              <a:solidFill>
                <a:srgbClr val="529CD3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3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MS Azure </a:t>
                </a: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3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원격지 소산</a:t>
                </a: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5C8A05B2-FB25-406E-B59C-96F2E7CCEDAC}"/>
                  </a:ext>
                </a:extLst>
              </p:cNvPr>
              <p:cNvSpPr/>
              <p:nvPr/>
            </p:nvSpPr>
            <p:spPr>
              <a:xfrm>
                <a:off x="2319189" y="2084559"/>
                <a:ext cx="1064392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27660" name="Picture 62" descr="그림3">
            <a:extLst>
              <a:ext uri="{FF2B5EF4-FFF2-40B4-BE49-F238E27FC236}">
                <a16:creationId xmlns:a16="http://schemas.microsoft.com/office/drawing/2014/main" id="{8B8542A4-0A6F-47D9-AF25-87B2DE59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221038"/>
            <a:ext cx="28638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61" name="그룹 70">
            <a:extLst>
              <a:ext uri="{FF2B5EF4-FFF2-40B4-BE49-F238E27FC236}">
                <a16:creationId xmlns:a16="http://schemas.microsoft.com/office/drawing/2014/main" id="{7D00E025-668F-4744-B442-66CAAA54446B}"/>
              </a:ext>
            </a:extLst>
          </p:cNvPr>
          <p:cNvGrpSpPr>
            <a:grpSpLocks/>
          </p:cNvGrpSpPr>
          <p:nvPr/>
        </p:nvGrpSpPr>
        <p:grpSpPr bwMode="auto">
          <a:xfrm>
            <a:off x="522288" y="4921250"/>
            <a:ext cx="8888412" cy="1712913"/>
            <a:chOff x="766058" y="4921302"/>
            <a:chExt cx="8888750" cy="1712848"/>
          </a:xfrm>
        </p:grpSpPr>
        <p:grpSp>
          <p:nvGrpSpPr>
            <p:cNvPr id="27663" name="그룹 71">
              <a:extLst>
                <a:ext uri="{FF2B5EF4-FFF2-40B4-BE49-F238E27FC236}">
                  <a16:creationId xmlns:a16="http://schemas.microsoft.com/office/drawing/2014/main" id="{FDB0D97C-6BBE-446B-A1F9-6FB83F574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6058" y="4921302"/>
              <a:ext cx="8888750" cy="1390320"/>
              <a:chOff x="240205" y="4921302"/>
              <a:chExt cx="9414603" cy="1390320"/>
            </a:xfrm>
          </p:grpSpPr>
          <p:grpSp>
            <p:nvGrpSpPr>
              <p:cNvPr id="27667" name="그룹 77">
                <a:extLst>
                  <a:ext uri="{FF2B5EF4-FFF2-40B4-BE49-F238E27FC236}">
                    <a16:creationId xmlns:a16="http://schemas.microsoft.com/office/drawing/2014/main" id="{01642213-D9D8-487D-9B4C-F48D997CD7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205" y="4921302"/>
                <a:ext cx="9414603" cy="1390320"/>
                <a:chOff x="967060" y="4921302"/>
                <a:chExt cx="8581260" cy="1390320"/>
              </a:xfrm>
            </p:grpSpPr>
            <p:sp>
              <p:nvSpPr>
                <p:cNvPr id="84" name="양쪽 모서리가 둥근 사각형 145">
                  <a:extLst>
                    <a:ext uri="{FF2B5EF4-FFF2-40B4-BE49-F238E27FC236}">
                      <a16:creationId xmlns:a16="http://schemas.microsoft.com/office/drawing/2014/main" id="{6D95C5AA-1DBE-4A90-BC47-4715C214C4E6}"/>
                    </a:ext>
                  </a:extLst>
                </p:cNvPr>
                <p:cNvSpPr/>
                <p:nvPr/>
              </p:nvSpPr>
              <p:spPr>
                <a:xfrm>
                  <a:off x="967060" y="4921302"/>
                  <a:ext cx="8581260" cy="139059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85" name="양쪽 모서리가 둥근 사각형 146">
                  <a:extLst>
                    <a:ext uri="{FF2B5EF4-FFF2-40B4-BE49-F238E27FC236}">
                      <a16:creationId xmlns:a16="http://schemas.microsoft.com/office/drawing/2014/main" id="{1EA35908-0909-434A-B1DA-AFA7E870FB1C}"/>
                    </a:ext>
                  </a:extLst>
                </p:cNvPr>
                <p:cNvSpPr/>
                <p:nvPr/>
              </p:nvSpPr>
              <p:spPr>
                <a:xfrm>
                  <a:off x="1161705" y="4924477"/>
                  <a:ext cx="8191970" cy="460357"/>
                </a:xfrm>
                <a:prstGeom prst="round2SameRect">
                  <a:avLst>
                    <a:gd name="adj1" fmla="val 0"/>
                    <a:gd name="adj2" fmla="val 9008"/>
                  </a:avLst>
                </a:prstGeom>
                <a:solidFill>
                  <a:srgbClr val="00B336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  <a:bevelB w="0" h="0"/>
                  </a:sp3d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27675" name="그룹 85">
                  <a:extLst>
                    <a:ext uri="{FF2B5EF4-FFF2-40B4-BE49-F238E27FC236}">
                      <a16:creationId xmlns:a16="http://schemas.microsoft.com/office/drawing/2014/main" id="{FBA996BB-F5F7-41FE-971A-E5C8E55746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6388" y="4956200"/>
                  <a:ext cx="2787109" cy="383583"/>
                  <a:chOff x="3450284" y="4698479"/>
                  <a:chExt cx="2985502" cy="463269"/>
                </a:xfrm>
              </p:grpSpPr>
              <p:cxnSp>
                <p:nvCxnSpPr>
                  <p:cNvPr id="87" name="직선 연결선 86">
                    <a:extLst>
                      <a:ext uri="{FF2B5EF4-FFF2-40B4-BE49-F238E27FC236}">
                        <a16:creationId xmlns:a16="http://schemas.microsoft.com/office/drawing/2014/main" id="{E8F59FAC-084B-4013-A301-0169FC658570}"/>
                      </a:ext>
                    </a:extLst>
                  </p:cNvPr>
                  <p:cNvCxnSpPr/>
                  <p:nvPr/>
                </p:nvCxnSpPr>
                <p:spPr>
                  <a:xfrm>
                    <a:off x="3449963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>
                    <a:extLst>
                      <a:ext uri="{FF2B5EF4-FFF2-40B4-BE49-F238E27FC236}">
                        <a16:creationId xmlns:a16="http://schemas.microsoft.com/office/drawing/2014/main" id="{513424A7-D1A2-4698-836F-75EBFB364D19}"/>
                      </a:ext>
                    </a:extLst>
                  </p:cNvPr>
                  <p:cNvCxnSpPr/>
                  <p:nvPr/>
                </p:nvCxnSpPr>
                <p:spPr>
                  <a:xfrm>
                    <a:off x="6436287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668" name="그룹 78">
                <a:extLst>
                  <a:ext uri="{FF2B5EF4-FFF2-40B4-BE49-F238E27FC236}">
                    <a16:creationId xmlns:a16="http://schemas.microsoft.com/office/drawing/2014/main" id="{1780F50B-38C8-477A-8A35-F585345EE2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730" y="5074836"/>
                <a:ext cx="8625963" cy="184666"/>
                <a:chOff x="611444" y="4710627"/>
                <a:chExt cx="8663184" cy="191835"/>
              </a:xfrm>
            </p:grpSpPr>
            <p:sp>
              <p:nvSpPr>
                <p:cNvPr id="81" name="Rectangle 11">
                  <a:extLst>
                    <a:ext uri="{FF2B5EF4-FFF2-40B4-BE49-F238E27FC236}">
                      <a16:creationId xmlns:a16="http://schemas.microsoft.com/office/drawing/2014/main" id="{957CF9E8-2A94-412C-817E-FD0B24E589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69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데이터 소산</a:t>
                  </a:r>
                </a:p>
              </p:txBody>
            </p:sp>
            <p:sp>
              <p:nvSpPr>
                <p:cNvPr id="82" name="Rectangle 11">
                  <a:extLst>
                    <a:ext uri="{FF2B5EF4-FFF2-40B4-BE49-F238E27FC236}">
                      <a16:creationId xmlns:a16="http://schemas.microsoft.com/office/drawing/2014/main" id="{90BAD081-8C1B-4501-8576-4935CBE9E2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2447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OS/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데이터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및 복구 요구사항</a:t>
                  </a:r>
                </a:p>
              </p:txBody>
            </p:sp>
            <p:sp>
              <p:nvSpPr>
                <p:cNvPr id="83" name="Rectangle 11">
                  <a:extLst>
                    <a:ext uri="{FF2B5EF4-FFF2-40B4-BE49-F238E27FC236}">
                      <a16:creationId xmlns:a16="http://schemas.microsoft.com/office/drawing/2014/main" id="{40BEB6CA-2F8D-4BDF-AF60-E62353B5F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4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클라우드 전환 요구사항</a:t>
                  </a:r>
                </a:p>
              </p:txBody>
            </p:sp>
          </p:grpSp>
          <p:sp>
            <p:nvSpPr>
              <p:cNvPr id="80" name="Rectangle 26">
                <a:extLst>
                  <a:ext uri="{FF2B5EF4-FFF2-40B4-BE49-F238E27FC236}">
                    <a16:creationId xmlns:a16="http://schemas.microsoft.com/office/drawing/2014/main" id="{86915895-61DC-47F2-B42B-79B1D18F4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479" y="5686528"/>
                <a:ext cx="6455111" cy="2013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914107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gradFill>
                      <a:gsLst>
                        <a:gs pos="100000">
                          <a:prstClr val="black"/>
                        </a:gs>
                        <a:gs pos="0">
                          <a:prstClr val="black"/>
                        </a:gs>
                      </a:gsLst>
                      <a:lin ang="5400000" scaled="1"/>
                    </a:gradFill>
                    <a:latin typeface="+mn-ea"/>
                    <a:ea typeface="+mn-ea"/>
                  </a:rPr>
                  <a:t>세종공업은 </a:t>
                </a: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solidFill>
                      <a:srgbClr val="FF0000"/>
                    </a:solidFill>
                    <a:latin typeface="+mn-ea"/>
                    <a:ea typeface="+mn-ea"/>
                  </a:rPr>
                  <a:t>백업 및 복구체계를 강화하고 </a:t>
                </a: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gradFill>
                      <a:gsLst>
                        <a:gs pos="100000">
                          <a:prstClr val="black"/>
                        </a:gs>
                        <a:gs pos="0">
                          <a:prstClr val="black"/>
                        </a:gs>
                      </a:gsLst>
                      <a:lin ang="5400000" scaled="1"/>
                    </a:gradFill>
                    <a:latin typeface="+mn-ea"/>
                    <a:ea typeface="+mn-ea"/>
                  </a:rPr>
                  <a:t>차세대 시스템에 맞는 백업솔루션 도입</a:t>
                </a:r>
              </a:p>
            </p:txBody>
          </p:sp>
        </p:grpSp>
        <p:grpSp>
          <p:nvGrpSpPr>
            <p:cNvPr id="27664" name="그룹 72">
              <a:extLst>
                <a:ext uri="{FF2B5EF4-FFF2-40B4-BE49-F238E27FC236}">
                  <a16:creationId xmlns:a16="http://schemas.microsoft.com/office/drawing/2014/main" id="{93F08FB3-B50B-4A54-B161-316BF85B1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721" y="6279368"/>
              <a:ext cx="8878784" cy="354782"/>
              <a:chOff x="369419" y="6293882"/>
              <a:chExt cx="9192094" cy="281191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C0E406D6-09A4-43FC-90EC-384D27F1181F}"/>
                  </a:ext>
                </a:extLst>
              </p:cNvPr>
              <p:cNvSpPr/>
              <p:nvPr/>
            </p:nvSpPr>
            <p:spPr>
              <a:xfrm flipV="1">
                <a:off x="369276" y="6294502"/>
                <a:ext cx="9192551" cy="5032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ea"/>
                  <a:ea typeface="+mn-ea"/>
                </a:endParaRPr>
              </a:p>
            </p:txBody>
          </p:sp>
          <p:pic>
            <p:nvPicPr>
              <p:cNvPr id="27666" name="그림 75">
                <a:extLst>
                  <a:ext uri="{FF2B5EF4-FFF2-40B4-BE49-F238E27FC236}">
                    <a16:creationId xmlns:a16="http://schemas.microsoft.com/office/drawing/2014/main" id="{2614C692-449A-4B38-8276-958DAFCAB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845"/>
              <a:stretch>
                <a:fillRect/>
              </a:stretch>
            </p:blipFill>
            <p:spPr bwMode="auto">
              <a:xfrm>
                <a:off x="6076892" y="6342048"/>
                <a:ext cx="3472801" cy="23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9" name="텍스트 개체 틀 2">
            <a:extLst>
              <a:ext uri="{FF2B5EF4-FFF2-40B4-BE49-F238E27FC236}">
                <a16:creationId xmlns:a16="http://schemas.microsoft.com/office/drawing/2014/main" id="{A19129E9-CAEA-44DB-A04F-B1EF039EB5CC}"/>
              </a:ext>
            </a:extLst>
          </p:cNvPr>
          <p:cNvSpPr txBox="1">
            <a:spLocks/>
          </p:cNvSpPr>
          <p:nvPr/>
        </p:nvSpPr>
        <p:spPr>
          <a:xfrm>
            <a:off x="381000" y="1095375"/>
            <a:ext cx="9163050" cy="452438"/>
          </a:xfrm>
          <a:prstGeom prst="rect">
            <a:avLst/>
          </a:prstGeom>
        </p:spPr>
        <p:txBody>
          <a:bodyPr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물리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퍼블릭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프라이빗 환경에서 최상의 데이터 관리를 위해 빔 백업 소프트웨어와 하드웨어를 조합한 단일 백업 </a:t>
            </a:r>
            <a:endParaRPr lang="en-US" altLang="ko-KR" sz="120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algn="l" fontAlgn="auto">
              <a:spcAft>
                <a:spcPts val="0"/>
              </a:spcAft>
              <a:defRPr/>
            </a:pP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어플라이언스를 구축하여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안정성 확보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손쉬운 클라우드 전환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확장이 유연한 고성능 백업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 환경을 제공합니다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76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텍스트 개체 틀 3">
            <a:extLst>
              <a:ext uri="{FF2B5EF4-FFF2-40B4-BE49-F238E27FC236}">
                <a16:creationId xmlns:a16="http://schemas.microsoft.com/office/drawing/2014/main" id="{F4104225-84CE-4852-9284-1C8C6E8E6A23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18435" name="슬라이드 번호 개체 틀 6">
            <a:extLst>
              <a:ext uri="{FF2B5EF4-FFF2-40B4-BE49-F238E27FC236}">
                <a16:creationId xmlns:a16="http://schemas.microsoft.com/office/drawing/2014/main" id="{D61E3BF4-6F5A-4843-BC9C-A049D33C59B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9E3155-79B6-4878-B531-9BB4E203564C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8436" name="제목 1">
            <a:extLst>
              <a:ext uri="{FF2B5EF4-FFF2-40B4-BE49-F238E27FC236}">
                <a16:creationId xmlns:a16="http://schemas.microsoft.com/office/drawing/2014/main" id="{63C35ABE-1D0E-46DA-9B57-80901D4FE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2.6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기대 효과</a:t>
            </a:r>
          </a:p>
        </p:txBody>
      </p:sp>
      <p:grpSp>
        <p:nvGrpSpPr>
          <p:cNvPr id="18437" name="그룹 13">
            <a:extLst>
              <a:ext uri="{FF2B5EF4-FFF2-40B4-BE49-F238E27FC236}">
                <a16:creationId xmlns:a16="http://schemas.microsoft.com/office/drawing/2014/main" id="{E3DE1EC9-7F09-494C-BC6D-E237A53E3991}"/>
              </a:ext>
            </a:extLst>
          </p:cNvPr>
          <p:cNvGrpSpPr>
            <a:grpSpLocks/>
          </p:cNvGrpSpPr>
          <p:nvPr/>
        </p:nvGrpSpPr>
        <p:grpSpPr bwMode="auto">
          <a:xfrm>
            <a:off x="366713" y="917575"/>
            <a:ext cx="9153525" cy="5494338"/>
            <a:chOff x="600405" y="1102115"/>
            <a:chExt cx="6284590" cy="3977521"/>
          </a:xfrm>
        </p:grpSpPr>
        <p:grpSp>
          <p:nvGrpSpPr>
            <p:cNvPr id="18441" name="그룹 14">
              <a:extLst>
                <a:ext uri="{FF2B5EF4-FFF2-40B4-BE49-F238E27FC236}">
                  <a16:creationId xmlns:a16="http://schemas.microsoft.com/office/drawing/2014/main" id="{C0B40CDC-4203-4C40-B886-D6BDF2F79F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2414" y="1102115"/>
              <a:ext cx="5648168" cy="769497"/>
              <a:chOff x="2182489" y="833540"/>
              <a:chExt cx="5744864" cy="686163"/>
            </a:xfrm>
          </p:grpSpPr>
          <p:sp>
            <p:nvSpPr>
              <p:cNvPr id="30" name="직사각형 272">
                <a:extLst>
                  <a:ext uri="{FF2B5EF4-FFF2-40B4-BE49-F238E27FC236}">
                    <a16:creationId xmlns:a16="http://schemas.microsoft.com/office/drawing/2014/main" id="{66720A5B-3F18-4451-9D2D-BF062EC0C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2585" y="833540"/>
                <a:ext cx="5744760" cy="5349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>
                  <a:spcBef>
                    <a:spcPts val="600"/>
                  </a:spcBef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1" lang="en-US" altLang="ko-KR" sz="3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“                                       ”</a:t>
                </a:r>
                <a:endParaRPr kumimoji="1" lang="ko-KR" altLang="en-US" sz="3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" name="직사각형 272">
                <a:extLst>
                  <a:ext uri="{FF2B5EF4-FFF2-40B4-BE49-F238E27FC236}">
                    <a16:creationId xmlns:a16="http://schemas.microsoft.com/office/drawing/2014/main" id="{EABD664A-518D-4091-A3B3-A544918166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9554" y="985208"/>
                <a:ext cx="5031930" cy="5349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>
                  <a:spcBef>
                    <a:spcPts val="600"/>
                  </a:spcBef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lang="ko-KR" altLang="en-US" sz="2000" b="1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ea typeface="+mn-ea"/>
                  </a:rPr>
                  <a:t>빔 소프트웨어의 노하우를 통한 성공적이고 안정적인</a:t>
                </a:r>
                <a:br>
                  <a:rPr lang="en-US" altLang="ko-KR" sz="2400" b="1" dirty="0">
                    <a:solidFill>
                      <a:srgbClr val="54B948">
                        <a:lumMod val="75000"/>
                      </a:srgbClr>
                    </a:solidFill>
                    <a:latin typeface="+mn-ea"/>
                    <a:ea typeface="+mn-ea"/>
                  </a:rPr>
                </a:br>
                <a:r>
                  <a:rPr lang="ko-KR" altLang="en-US" sz="2800" b="1" dirty="0">
                    <a:solidFill>
                      <a:srgbClr val="00B336"/>
                    </a:solidFill>
                    <a:latin typeface="+mn-ea"/>
                    <a:ea typeface="+mn-ea"/>
                  </a:rPr>
                  <a:t>차세대 백업 시스템 구축</a:t>
                </a:r>
                <a:endParaRPr kumimoji="1" lang="ko-KR" altLang="en-US" sz="3200" b="1" dirty="0">
                  <a:solidFill>
                    <a:srgbClr val="00B336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6" name="Rounded Rectangle 31">
              <a:extLst>
                <a:ext uri="{FF2B5EF4-FFF2-40B4-BE49-F238E27FC236}">
                  <a16:creationId xmlns:a16="http://schemas.microsoft.com/office/drawing/2014/main" id="{4D6DBCF4-41F3-4184-A303-5DC079428C40}"/>
                </a:ext>
              </a:extLst>
            </p:cNvPr>
            <p:cNvSpPr/>
            <p:nvPr/>
          </p:nvSpPr>
          <p:spPr bwMode="auto">
            <a:xfrm>
              <a:off x="600405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F3F3F3"/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anchor="ctr"/>
            <a:lstStyle/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백업 체계 강화를 위해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가상화 및 물리환경에 최적화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업계 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1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위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의 제품을 통한 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OS,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데이터 통합 단일 백업 시스템 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물리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(x86)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및 가상화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환경에 대한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통합 백업 시스템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가상화 및 </a:t>
              </a:r>
              <a:r>
                <a:rPr kumimoji="1" lang="ko-KR" altLang="en-US" sz="1050" kern="0" dirty="0" err="1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클라우드로의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손쉬운 전환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을 위한 기반 마련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MS Azure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원격지 소산을 </a:t>
              </a:r>
              <a:r>
                <a:rPr lang="ko-KR" altLang="en-US" sz="105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통한 안정성 확보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17" name="Rectangle 48">
              <a:extLst>
                <a:ext uri="{FF2B5EF4-FFF2-40B4-BE49-F238E27FC236}">
                  <a16:creationId xmlns:a16="http://schemas.microsoft.com/office/drawing/2014/main" id="{AA825B91-C5DB-4FA6-9201-386065F5B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228" y="2197684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defTabSz="957053" eaLnBrk="1" hangingPunct="1"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세종공업에 최적화된</a:t>
              </a:r>
              <a:br>
                <a:rPr kumimoji="1" lang="en-US" altLang="ko-KR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</a:br>
              <a:r>
                <a:rPr kumimoji="1" lang="ko-KR" altLang="en-US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미래 지향적 백업 시스템</a:t>
              </a:r>
              <a:endParaRPr kumimoji="1" lang="en-US" altLang="ko-KR" b="1" kern="0" dirty="0">
                <a:solidFill>
                  <a:srgbClr val="000000"/>
                </a:solidFill>
                <a:latin typeface="+mn-ea"/>
                <a:ea typeface="+mn-ea"/>
                <a:cs typeface="굴림" pitchFamily="50" charset="-127"/>
              </a:endParaRPr>
            </a:p>
          </p:txBody>
        </p:sp>
        <p:cxnSp>
          <p:nvCxnSpPr>
            <p:cNvPr id="18444" name="직선 연결선 17">
              <a:extLst>
                <a:ext uri="{FF2B5EF4-FFF2-40B4-BE49-F238E27FC236}">
                  <a16:creationId xmlns:a16="http://schemas.microsoft.com/office/drawing/2014/main" id="{132DA901-4F7B-4485-B785-5753379AF3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77587" y="2545387"/>
              <a:ext cx="2834247" cy="0"/>
            </a:xfrm>
            <a:prstGeom prst="lin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ounded Rectangle 31">
              <a:extLst>
                <a:ext uri="{FF2B5EF4-FFF2-40B4-BE49-F238E27FC236}">
                  <a16:creationId xmlns:a16="http://schemas.microsoft.com/office/drawing/2014/main" id="{162B3CC5-1B99-4B44-B23A-FD54A3FE5BC1}"/>
                </a:ext>
              </a:extLst>
            </p:cNvPr>
            <p:cNvSpPr/>
            <p:nvPr/>
          </p:nvSpPr>
          <p:spPr bwMode="auto">
            <a:xfrm>
              <a:off x="3865994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F3F3F3"/>
            </a:solidFill>
            <a:ln w="19050" cap="flat" cmpd="sng" algn="ctr">
              <a:noFill/>
              <a:prstDash val="sysDot"/>
            </a:ln>
            <a:effectLst/>
          </p:spPr>
          <p:txBody>
            <a:bodyPr tIns="792000" bIns="0" anchor="ctr"/>
            <a:lstStyle/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데이터 증가 및 확장성을 고려한 여유 성능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/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용량 제안으로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성능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향상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백업 대상 확대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신 기술 적용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에이전트리스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어플리케이션 자동인지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자동 설치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즉시 복구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Near CDP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등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업무 영향을 최소화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비용절감형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솔루션 모델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라이선스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제공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355600" indent="179388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장애 및 사이버 위협으로부터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비즈니스 연속성 확보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ko-KR" altLang="en-US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20" name="Rectangle 48">
              <a:extLst>
                <a:ext uri="{FF2B5EF4-FFF2-40B4-BE49-F238E27FC236}">
                  <a16:creationId xmlns:a16="http://schemas.microsoft.com/office/drawing/2014/main" id="{DBC68E7A-3DB7-4880-89D3-E96192BDD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450" y="2202514"/>
              <a:ext cx="2844352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</a:rPr>
                <a:t>최고의 솔루션 및 환경을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</a:rPr>
                <a:t>통한 </a:t>
              </a:r>
              <a:endParaRPr kumimoji="1" lang="en-US" altLang="ko-KR" sz="16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b="1" kern="0" dirty="0">
                  <a:solidFill>
                    <a:srgbClr val="000000"/>
                  </a:solidFill>
                  <a:latin typeface="+mn-ea"/>
                  <a:ea typeface="+mn-ea"/>
                </a:rPr>
                <a:t>성능 최적화 및 비즈니스 연속성 확보</a:t>
              </a:r>
              <a:endParaRPr kumimoji="1" lang="en-US" altLang="ko-KR" sz="1600" b="1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8447" name="직선 연결선 20">
              <a:extLst>
                <a:ext uri="{FF2B5EF4-FFF2-40B4-BE49-F238E27FC236}">
                  <a16:creationId xmlns:a16="http://schemas.microsoft.com/office/drawing/2014/main" id="{E4EEABE8-964C-4E08-983F-C5DC32E94D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74263" y="2545387"/>
              <a:ext cx="2849539" cy="0"/>
            </a:xfrm>
            <a:prstGeom prst="lin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ounded Rectangle 31">
              <a:extLst>
                <a:ext uri="{FF2B5EF4-FFF2-40B4-BE49-F238E27FC236}">
                  <a16:creationId xmlns:a16="http://schemas.microsoft.com/office/drawing/2014/main" id="{A58F830E-833F-411A-9EA8-69CA7462B217}"/>
                </a:ext>
              </a:extLst>
            </p:cNvPr>
            <p:cNvSpPr/>
            <p:nvPr/>
          </p:nvSpPr>
          <p:spPr bwMode="auto">
            <a:xfrm>
              <a:off x="600405" y="3623627"/>
              <a:ext cx="3019001" cy="1456009"/>
            </a:xfrm>
            <a:prstGeom prst="roundRect">
              <a:avLst>
                <a:gd name="adj" fmla="val 2904"/>
              </a:avLst>
            </a:prstGeom>
            <a:solidFill>
              <a:srgbClr val="F3F3F3"/>
            </a:solidFill>
            <a:ln w="19050" cap="flat" cmpd="sng" algn="ctr">
              <a:noFill/>
              <a:prstDash val="sysDot"/>
            </a:ln>
            <a:effectLst/>
          </p:spPr>
          <p:txBody>
            <a:bodyPr tIns="792000" bIns="0" anchor="ctr"/>
            <a:lstStyle/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유사 환경 구축한 전문 노하우를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업무 영향을 최소화 및 프로젝트 기간 최소화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백업 전문 기술 인력을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구축 리스크 최소화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고객 환경에 적합한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최적의 운영 방안 제시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23" name="Rectangle 48">
              <a:extLst>
                <a:ext uri="{FF2B5EF4-FFF2-40B4-BE49-F238E27FC236}">
                  <a16:creationId xmlns:a16="http://schemas.microsoft.com/office/drawing/2014/main" id="{5669F4C3-D8BE-4F2E-B9AA-E4DAA71D1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794" y="3743779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안정적인 운영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/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구축을 위한 </a:t>
              </a:r>
              <a:br>
                <a:rPr kumimoji="1" lang="en-US" altLang="ko-KR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</a:br>
              <a:r>
                <a:rPr kumimoji="1" lang="ko-KR" altLang="en-US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솔루션 및 전문가 지원</a:t>
              </a:r>
            </a:p>
          </p:txBody>
        </p:sp>
        <p:cxnSp>
          <p:nvCxnSpPr>
            <p:cNvPr id="18450" name="직선 연결선 23">
              <a:extLst>
                <a:ext uri="{FF2B5EF4-FFF2-40B4-BE49-F238E27FC236}">
                  <a16:creationId xmlns:a16="http://schemas.microsoft.com/office/drawing/2014/main" id="{20D3F956-0763-4C9D-ABCD-D588A371F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39056" y="4122477"/>
              <a:ext cx="2857298" cy="0"/>
            </a:xfrm>
            <a:prstGeom prst="lin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</p:spPr>
        </p:cxnSp>
        <p:sp>
          <p:nvSpPr>
            <p:cNvPr id="25" name="Rounded Rectangle 31">
              <a:extLst>
                <a:ext uri="{FF2B5EF4-FFF2-40B4-BE49-F238E27FC236}">
                  <a16:creationId xmlns:a16="http://schemas.microsoft.com/office/drawing/2014/main" id="{BDACF123-3E1F-42A8-8C51-3C57AD578BAF}"/>
                </a:ext>
              </a:extLst>
            </p:cNvPr>
            <p:cNvSpPr/>
            <p:nvPr/>
          </p:nvSpPr>
          <p:spPr bwMode="auto">
            <a:xfrm>
              <a:off x="3865994" y="3634079"/>
              <a:ext cx="3019001" cy="1443976"/>
            </a:xfrm>
            <a:prstGeom prst="roundRect">
              <a:avLst>
                <a:gd name="adj" fmla="val 2904"/>
              </a:avLst>
            </a:prstGeom>
            <a:solidFill>
              <a:srgbClr val="F3F3F3"/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anchor="ctr"/>
            <a:lstStyle/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가상화에 대한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통합 모니터링 및 리포팅 솔루션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통합 백업 모니터링 및 리포팅 솔루션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을 통한 효율적인 백업 통합 관리 구현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자동화된 </a:t>
              </a:r>
              <a:r>
                <a:rPr kumimoji="1" lang="ko-KR" altLang="en-US" sz="1050" kern="0" dirty="0" err="1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리포팅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시스템 구축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(</a:t>
              </a:r>
              <a:r>
                <a:rPr kumimoji="1" lang="ko-KR" altLang="en-US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백업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통계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감사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, </a:t>
              </a:r>
              <a:r>
                <a:rPr kumimoji="1" lang="ko-KR" altLang="en-US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보고분석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 </a:t>
              </a:r>
              <a:r>
                <a:rPr kumimoji="1" lang="ko-KR" altLang="en-US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등</a:t>
              </a:r>
              <a:r>
                <a:rPr kumimoji="1" lang="en-US" altLang="ko-KR" sz="10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)</a:t>
              </a:r>
            </a:p>
            <a:p>
              <a:pPr marL="174625" indent="-174625" defTabSz="913997" eaLnBrk="1" hangingPunct="1">
                <a:spcBef>
                  <a:spcPts val="500"/>
                </a:spcBef>
                <a:buClr>
                  <a:srgbClr val="404040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  <a:ea typeface="+mn-ea"/>
                </a:rPr>
                <a:t>백업 기술 지원 향상 및 장애 요소의 사전 차단 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  <p:sp>
          <p:nvSpPr>
            <p:cNvPr id="26" name="Rectangle 48">
              <a:extLst>
                <a:ext uri="{FF2B5EF4-FFF2-40B4-BE49-F238E27FC236}">
                  <a16:creationId xmlns:a16="http://schemas.microsoft.com/office/drawing/2014/main" id="{4F5FE5F5-0FA5-42E3-833E-54EAC3855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754" y="3748824"/>
              <a:ext cx="2493190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지속적인 이행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/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관리를 통한</a:t>
              </a:r>
              <a:endParaRPr kumimoji="1" lang="en-US" altLang="ko-KR" sz="1600" b="1" kern="0" dirty="0">
                <a:solidFill>
                  <a:srgbClr val="000000"/>
                </a:solidFill>
                <a:latin typeface="+mn-ea"/>
                <a:ea typeface="+mn-ea"/>
                <a:cs typeface="굴림" pitchFamily="50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1" lang="ko-KR" altLang="en-US" b="1" kern="0" dirty="0">
                  <a:solidFill>
                    <a:srgbClr val="000000"/>
                  </a:solidFill>
                  <a:latin typeface="+mn-ea"/>
                  <a:ea typeface="+mn-ea"/>
                  <a:cs typeface="굴림" pitchFamily="50" charset="-127"/>
                </a:rPr>
                <a:t>고품질의 백업 운영 환경 지원</a:t>
              </a:r>
            </a:p>
          </p:txBody>
        </p:sp>
        <p:cxnSp>
          <p:nvCxnSpPr>
            <p:cNvPr id="18453" name="직선 연결선 26">
              <a:extLst>
                <a:ext uri="{FF2B5EF4-FFF2-40B4-BE49-F238E27FC236}">
                  <a16:creationId xmlns:a16="http://schemas.microsoft.com/office/drawing/2014/main" id="{B608DC6A-F2BC-4646-8268-35BBFD9C56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74263" y="4091697"/>
              <a:ext cx="2849539" cy="0"/>
            </a:xfrm>
            <a:prstGeom prst="line">
              <a:avLst/>
            </a:prstGeom>
            <a:noFill/>
            <a:ln w="15875" algn="ctr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28" name="Picture 2" descr="C:\Users\a\Documents\네이트온 받은 파일\제안설명회본문_배경-및-목적1.png">
              <a:extLst>
                <a:ext uri="{FF2B5EF4-FFF2-40B4-BE49-F238E27FC236}">
                  <a16:creationId xmlns:a16="http://schemas.microsoft.com/office/drawing/2014/main" id="{FC5D615D-C969-436C-AB63-4A95B5B9A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487" y="3003005"/>
              <a:ext cx="1404027" cy="1353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010B859-1BBC-4417-9973-68F2E73EFB66}"/>
                </a:ext>
              </a:extLst>
            </p:cNvPr>
            <p:cNvSpPr/>
            <p:nvPr/>
          </p:nvSpPr>
          <p:spPr bwMode="auto">
            <a:xfrm>
              <a:off x="3134514" y="3559191"/>
              <a:ext cx="1183674" cy="376951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330325" fontAlgn="auto" latinLnBrk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050" kern="0" dirty="0">
                <a:gradFill>
                  <a:gsLst>
                    <a:gs pos="89167">
                      <a:srgbClr val="0E69AA">
                        <a:lumMod val="75000"/>
                      </a:srgbClr>
                    </a:gs>
                    <a:gs pos="74000">
                      <a:srgbClr val="0E69AA">
                        <a:lumMod val="75000"/>
                      </a:srgbClr>
                    </a:gs>
                  </a:gsLst>
                  <a:lin ang="5400000" scaled="1"/>
                </a:gradFill>
                <a:latin typeface="+mn-ea"/>
                <a:ea typeface="+mn-ea"/>
              </a:endParaRPr>
            </a:p>
          </p:txBody>
        </p:sp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AC55FCE6-F1CA-40D9-8A55-99FE81F60E15}"/>
              </a:ext>
            </a:extLst>
          </p:cNvPr>
          <p:cNvSpPr/>
          <p:nvPr/>
        </p:nvSpPr>
        <p:spPr>
          <a:xfrm rot="16200000">
            <a:off x="4748213" y="1731962"/>
            <a:ext cx="342900" cy="708025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8439" name="Picture 6" descr="Image result for veeam logo">
            <a:extLst>
              <a:ext uri="{FF2B5EF4-FFF2-40B4-BE49-F238E27FC236}">
                <a16:creationId xmlns:a16="http://schemas.microsoft.com/office/drawing/2014/main" id="{3C9696F0-F62F-40E2-A735-EF565FB429B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6"/>
          <a:stretch>
            <a:fillRect/>
          </a:stretch>
        </p:blipFill>
        <p:spPr bwMode="auto">
          <a:xfrm>
            <a:off x="4489450" y="4338450"/>
            <a:ext cx="877888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27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번호 개체 틀 1">
            <a:extLst>
              <a:ext uri="{FF2B5EF4-FFF2-40B4-BE49-F238E27FC236}">
                <a16:creationId xmlns:a16="http://schemas.microsoft.com/office/drawing/2014/main" id="{F8D681F9-8081-4A37-8C8B-182008BD69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832ABB-11B5-4D12-B2C9-17D5DDB8553C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8" name="그룹 11">
            <a:extLst>
              <a:ext uri="{FF2B5EF4-FFF2-40B4-BE49-F238E27FC236}">
                <a16:creationId xmlns:a16="http://schemas.microsoft.com/office/drawing/2014/main" id="{8C56ACB7-B91A-4E5A-9457-DDC80AB3E68E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053842"/>
            <a:ext cx="7239000" cy="1006976"/>
            <a:chOff x="440270" y="3552281"/>
            <a:chExt cx="7238263" cy="1008000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884D01EC-A15E-42D5-8070-9F8BA5C44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466" y="3552281"/>
              <a:ext cx="4233067" cy="10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Aft>
                  <a:spcPts val="200"/>
                </a:spcAft>
              </a:pP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51F40130-62E6-4EE5-B4FF-BEC48B773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270" y="3714101"/>
              <a:ext cx="5850475" cy="68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marL="400050" indent="-4000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742950" indent="-742950" eaLnBrk="1" latinLnBrk="0" hangingPunct="1">
                <a:spcAft>
                  <a:spcPts val="200"/>
                </a:spcAft>
                <a:buFont typeface="+mj-lt"/>
                <a:buAutoNum type="arabicPeriod" startAt="3"/>
              </a:pPr>
              <a:r>
                <a:rPr lang="ko-KR" altLang="en-US" sz="4000" b="1" dirty="0">
                  <a:latin typeface="+mn-ea"/>
                  <a:ea typeface="+mn-ea"/>
                </a:rPr>
                <a:t>제안 기능 설명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966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텍스트 개체 틀 168">
            <a:extLst>
              <a:ext uri="{FF2B5EF4-FFF2-40B4-BE49-F238E27FC236}">
                <a16:creationId xmlns:a16="http://schemas.microsoft.com/office/drawing/2014/main" id="{58F8D760-44F6-43AA-9D93-15CDA92A656A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19138" y="6126163"/>
            <a:ext cx="8639175" cy="425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spcBef>
                <a:spcPct val="0"/>
              </a:spcBef>
              <a:buFont typeface="맑은 고딕" panose="020B0503020000020004" pitchFamily="50" charset="-127"/>
              <a:buAutoNum type="arabicPeriod"/>
            </a:pPr>
            <a:r>
              <a:rPr lang="en-US" altLang="ko-KR" dirty="0">
                <a:latin typeface="+mn-ea"/>
              </a:rPr>
              <a:t>Restoring Database to the Specific Point in Time, </a:t>
            </a:r>
            <a:r>
              <a:rPr lang="en-US" altLang="ko-KR" dirty="0">
                <a:latin typeface="+mn-ea"/>
                <a:hlinkClick r:id="rId2"/>
              </a:rPr>
              <a:t>https://helpcenter.veeam.com/docs/backup/explorers/vesql_rest_scenario_2_pt_time.html?ver=95</a:t>
            </a:r>
            <a:endParaRPr lang="en-US" altLang="ko-KR" dirty="0">
              <a:latin typeface="+mn-ea"/>
            </a:endParaRPr>
          </a:p>
          <a:p>
            <a:pPr marL="228600" indent="-228600">
              <a:spcBef>
                <a:spcPct val="0"/>
              </a:spcBef>
              <a:buFont typeface="맑은 고딕" panose="020B0503020000020004" pitchFamily="50" charset="-127"/>
              <a:buAutoNum type="arabicPeriod"/>
            </a:pPr>
            <a:r>
              <a:rPr lang="en-US" altLang="ko-KR" dirty="0">
                <a:latin typeface="+mn-ea"/>
              </a:rPr>
              <a:t>Restoring Database to the Specific Transaction, </a:t>
            </a:r>
            <a:r>
              <a:rPr lang="en-US" altLang="ko-KR" dirty="0">
                <a:latin typeface="+mn-ea"/>
                <a:hlinkClick r:id="rId3"/>
              </a:rPr>
              <a:t>https://helpcenter.veeam.com/docs/backup/explorers/vesql_rest_scenario_3_trans.html?ver=95</a:t>
            </a:r>
            <a:endParaRPr lang="en-US" altLang="ko-KR" dirty="0">
              <a:latin typeface="+mn-ea"/>
            </a:endParaRPr>
          </a:p>
          <a:p>
            <a:pPr marL="228600" indent="-228600">
              <a:spcBef>
                <a:spcPct val="0"/>
              </a:spcBef>
              <a:buFont typeface="맑은 고딕" panose="020B0503020000020004" pitchFamily="50" charset="-127"/>
              <a:buAutoNum type="arabicPeriod"/>
            </a:pPr>
            <a:endParaRPr lang="en-US" altLang="ko-KR" dirty="0">
              <a:latin typeface="+mn-ea"/>
            </a:endParaRPr>
          </a:p>
          <a:p>
            <a:pPr marL="228600" indent="-228600">
              <a:spcBef>
                <a:spcPct val="0"/>
              </a:spcBef>
              <a:buFont typeface="맑은 고딕" panose="020B0503020000020004" pitchFamily="50" charset="-127"/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46083" name="텍스트 개체 틀 169">
            <a:extLst>
              <a:ext uri="{FF2B5EF4-FFF2-40B4-BE49-F238E27FC236}">
                <a16:creationId xmlns:a16="http://schemas.microsoft.com/office/drawing/2014/main" id="{842BCCEC-3A11-4173-AB65-F7C29F08B30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/>
              <a:t>제안 기능 설명</a:t>
            </a:r>
          </a:p>
        </p:txBody>
      </p:sp>
      <p:grpSp>
        <p:nvGrpSpPr>
          <p:cNvPr id="46084" name="그룹 3">
            <a:extLst>
              <a:ext uri="{FF2B5EF4-FFF2-40B4-BE49-F238E27FC236}">
                <a16:creationId xmlns:a16="http://schemas.microsoft.com/office/drawing/2014/main" id="{722D9D4B-9127-4201-A42B-B9F7280212BD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2598738"/>
            <a:ext cx="8774113" cy="3527425"/>
            <a:chOff x="539545" y="2330899"/>
            <a:chExt cx="8773531" cy="3795724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9401055-57DD-42FD-8433-970FF961A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178" y="2886079"/>
              <a:ext cx="1109589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092" name="그룹 174">
              <a:extLst>
                <a:ext uri="{FF2B5EF4-FFF2-40B4-BE49-F238E27FC236}">
                  <a16:creationId xmlns:a16="http://schemas.microsoft.com/office/drawing/2014/main" id="{9525AACE-74DF-44C9-848F-5BA10D9F4B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77460" y="2330899"/>
              <a:ext cx="1982163" cy="1346724"/>
              <a:chOff x="3115636" y="2324407"/>
              <a:chExt cx="1930400" cy="122399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337E66-EEF9-46CE-B53E-4EE5C7954B01}"/>
                  </a:ext>
                </a:extLst>
              </p:cNvPr>
              <p:cNvSpPr txBox="1"/>
              <p:nvPr/>
            </p:nvSpPr>
            <p:spPr>
              <a:xfrm>
                <a:off x="3116003" y="3305631"/>
                <a:ext cx="1929335" cy="242201"/>
              </a:xfrm>
              <a:prstGeom prst="rect">
                <a:avLst/>
              </a:prstGeom>
              <a:noFill/>
            </p:spPr>
            <p:txBody>
              <a:bodyPr lIns="36000" tIns="36000" rIns="36000" bIns="3600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1100" dirty="0">
                    <a:latin typeface="+mn-ea"/>
                    <a:ea typeface="+mn-ea"/>
                  </a:rPr>
                  <a:t>Veeam Availability Suite</a:t>
                </a:r>
              </a:p>
            </p:txBody>
          </p:sp>
          <p:grpSp>
            <p:nvGrpSpPr>
              <p:cNvPr id="46118" name="그룹 163">
                <a:extLst>
                  <a:ext uri="{FF2B5EF4-FFF2-40B4-BE49-F238E27FC236}">
                    <a16:creationId xmlns:a16="http://schemas.microsoft.com/office/drawing/2014/main" id="{2FBE3655-5D24-412F-846A-A6DAFDAEE3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37939" y="2324407"/>
                <a:ext cx="792351" cy="822571"/>
                <a:chOff x="3707304" y="2118380"/>
                <a:chExt cx="792351" cy="822571"/>
              </a:xfrm>
            </p:grpSpPr>
            <p:grpSp>
              <p:nvGrpSpPr>
                <p:cNvPr id="46119" name="그룹 121">
                  <a:extLst>
                    <a:ext uri="{FF2B5EF4-FFF2-40B4-BE49-F238E27FC236}">
                      <a16:creationId xmlns:a16="http://schemas.microsoft.com/office/drawing/2014/main" id="{9211F488-123C-4449-A716-5EE33221517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80201" y="2118380"/>
                  <a:ext cx="540000" cy="469606"/>
                  <a:chOff x="3298252" y="2756159"/>
                  <a:chExt cx="540000" cy="469606"/>
                </a:xfrm>
              </p:grpSpPr>
              <p:pic>
                <p:nvPicPr>
                  <p:cNvPr id="46122" name="그림 61">
                    <a:extLst>
                      <a:ext uri="{FF2B5EF4-FFF2-40B4-BE49-F238E27FC236}">
                        <a16:creationId xmlns:a16="http://schemas.microsoft.com/office/drawing/2014/main" id="{067F48C8-E99E-438F-8D13-9D0A4539CFEA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923" t="2573" r="25258" b="37302"/>
                  <a:stretch>
                    <a:fillRect/>
                  </a:stretch>
                </p:blipFill>
                <p:spPr bwMode="auto">
                  <a:xfrm>
                    <a:off x="3424252" y="2756159"/>
                    <a:ext cx="288000" cy="288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23" name="그림 62">
                    <a:extLst>
                      <a:ext uri="{FF2B5EF4-FFF2-40B4-BE49-F238E27FC236}">
                        <a16:creationId xmlns:a16="http://schemas.microsoft.com/office/drawing/2014/main" id="{6071759D-177A-4A90-96BA-1B02842C86D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6956"/>
                  <a:stretch>
                    <a:fillRect/>
                  </a:stretch>
                </p:blipFill>
                <p:spPr bwMode="auto">
                  <a:xfrm>
                    <a:off x="3298252" y="3053916"/>
                    <a:ext cx="540000" cy="1718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46120" name="그림 106">
                  <a:extLst>
                    <a:ext uri="{FF2B5EF4-FFF2-40B4-BE49-F238E27FC236}">
                      <a16:creationId xmlns:a16="http://schemas.microsoft.com/office/drawing/2014/main" id="{CF963067-1103-4749-A3DA-788F122BDE5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90654" y="2652951"/>
                  <a:ext cx="309001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6121" name="그림 125">
                  <a:extLst>
                    <a:ext uri="{FF2B5EF4-FFF2-40B4-BE49-F238E27FC236}">
                      <a16:creationId xmlns:a16="http://schemas.microsoft.com/office/drawing/2014/main" id="{654B3F90-74D4-4637-B431-8EAC775EDB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07304" y="2652951"/>
                  <a:ext cx="309001" cy="288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BF988AF-BBA7-46D8-9B74-C1268072F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2865" y="2886079"/>
              <a:ext cx="110800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094" name="그룹 173">
              <a:extLst>
                <a:ext uri="{FF2B5EF4-FFF2-40B4-BE49-F238E27FC236}">
                  <a16:creationId xmlns:a16="http://schemas.microsoft.com/office/drawing/2014/main" id="{E1C5BFC8-A95A-4EA6-84DF-2E32D6689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27204" y="2619987"/>
              <a:ext cx="2587453" cy="1050908"/>
              <a:chOff x="6220760" y="2587150"/>
              <a:chExt cx="2519883" cy="955135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EE5AACA-042B-4AB8-AD75-C2C250D4A745}"/>
                  </a:ext>
                </a:extLst>
              </p:cNvPr>
              <p:cNvSpPr txBox="1"/>
              <p:nvPr/>
            </p:nvSpPr>
            <p:spPr>
              <a:xfrm>
                <a:off x="6220760" y="3305630"/>
                <a:ext cx="2519883" cy="236655"/>
              </a:xfrm>
              <a:prstGeom prst="rect">
                <a:avLst/>
              </a:prstGeom>
              <a:noFill/>
            </p:spPr>
            <p:txBody>
              <a:bodyPr lIns="36000" tIns="36000" rIns="36000" bIns="3600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1100" dirty="0">
                    <a:latin typeface="+mn-ea"/>
                    <a:ea typeface="+mn-ea"/>
                  </a:rPr>
                  <a:t>물리환경 </a:t>
                </a:r>
                <a:r>
                  <a:rPr lang="en-US" altLang="ko-KR" sz="1100" dirty="0">
                    <a:latin typeface="+mn-ea"/>
                    <a:ea typeface="+mn-ea"/>
                  </a:rPr>
                  <a:t>(</a:t>
                </a:r>
                <a:r>
                  <a:rPr lang="ko-KR" altLang="en-US" sz="1100" dirty="0">
                    <a:latin typeface="+mn-ea"/>
                    <a:ea typeface="+mn-ea"/>
                  </a:rPr>
                  <a:t>윈도우 </a:t>
                </a:r>
                <a:r>
                  <a:rPr lang="en-US" altLang="ko-KR" sz="1100" dirty="0">
                    <a:latin typeface="+mn-ea"/>
                    <a:ea typeface="+mn-ea"/>
                  </a:rPr>
                  <a:t>| </a:t>
                </a:r>
                <a:r>
                  <a:rPr lang="ko-KR" altLang="en-US" sz="1100" dirty="0">
                    <a:latin typeface="+mn-ea"/>
                    <a:ea typeface="+mn-ea"/>
                  </a:rPr>
                  <a:t>리눅스 </a:t>
                </a:r>
                <a:r>
                  <a:rPr lang="en-US" altLang="ko-KR" sz="1100" dirty="0">
                    <a:latin typeface="+mn-ea"/>
                    <a:ea typeface="+mn-ea"/>
                  </a:rPr>
                  <a:t>| AIX | Solaris)</a:t>
                </a:r>
                <a:endParaRPr lang="ko-KR" altLang="en-US" sz="1100" dirty="0">
                  <a:latin typeface="+mn-ea"/>
                  <a:ea typeface="+mn-ea"/>
                </a:endParaRPr>
              </a:p>
            </p:txBody>
          </p:sp>
          <p:grpSp>
            <p:nvGrpSpPr>
              <p:cNvPr id="46110" name="그룹 164">
                <a:extLst>
                  <a:ext uri="{FF2B5EF4-FFF2-40B4-BE49-F238E27FC236}">
                    <a16:creationId xmlns:a16="http://schemas.microsoft.com/office/drawing/2014/main" id="{E8BA2B0C-7E07-4DB8-9A18-4CB85DBD63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91700" y="2587150"/>
                <a:ext cx="2061690" cy="559828"/>
                <a:chOff x="5964710" y="1836851"/>
                <a:chExt cx="2061690" cy="559828"/>
              </a:xfrm>
            </p:grpSpPr>
            <p:sp>
              <p:nvSpPr>
                <p:cNvPr id="18" name="순서도: 대체 처리 17">
                  <a:extLst>
                    <a:ext uri="{FF2B5EF4-FFF2-40B4-BE49-F238E27FC236}">
                      <a16:creationId xmlns:a16="http://schemas.microsoft.com/office/drawing/2014/main" id="{901E7E29-6DFC-4A58-A1E9-1CFA1147C234}"/>
                    </a:ext>
                  </a:extLst>
                </p:cNvPr>
                <p:cNvSpPr/>
                <p:nvPr/>
              </p:nvSpPr>
              <p:spPr>
                <a:xfrm>
                  <a:off x="5964310" y="1836492"/>
                  <a:ext cx="2062285" cy="560477"/>
                </a:xfrm>
                <a:prstGeom prst="flowChartAlternateProcess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46112" name="그룹 157">
                  <a:extLst>
                    <a:ext uri="{FF2B5EF4-FFF2-40B4-BE49-F238E27FC236}">
                      <a16:creationId xmlns:a16="http://schemas.microsoft.com/office/drawing/2014/main" id="{A5C8E344-C5B3-40D2-A004-C692A3A1BAD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047409" y="1936765"/>
                  <a:ext cx="1896292" cy="360000"/>
                  <a:chOff x="5470825" y="2116217"/>
                  <a:chExt cx="1896292" cy="360000"/>
                </a:xfrm>
              </p:grpSpPr>
              <p:pic>
                <p:nvPicPr>
                  <p:cNvPr id="46113" name="그림 97">
                    <a:extLst>
                      <a:ext uri="{FF2B5EF4-FFF2-40B4-BE49-F238E27FC236}">
                        <a16:creationId xmlns:a16="http://schemas.microsoft.com/office/drawing/2014/main" id="{828951BE-9395-4692-BFCB-7EF8EF2F0296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09"/>
                  <a:stretch>
                    <a:fillRect/>
                  </a:stretch>
                </p:blipFill>
                <p:spPr bwMode="auto">
                  <a:xfrm>
                    <a:off x="5470825" y="2116217"/>
                    <a:ext cx="468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14" name="그림 99">
                    <a:extLst>
                      <a:ext uri="{FF2B5EF4-FFF2-40B4-BE49-F238E27FC236}">
                        <a16:creationId xmlns:a16="http://schemas.microsoft.com/office/drawing/2014/main" id="{764A426F-7774-4CEF-A532-85AAA390BC88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946922" y="2116217"/>
                    <a:ext cx="468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15" name="그림 155">
                    <a:extLst>
                      <a:ext uri="{FF2B5EF4-FFF2-40B4-BE49-F238E27FC236}">
                        <a16:creationId xmlns:a16="http://schemas.microsoft.com/office/drawing/2014/main" id="{FCF268C6-7958-4101-BA2E-54BB8BD2E347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0709"/>
                  <a:stretch>
                    <a:fillRect/>
                  </a:stretch>
                </p:blipFill>
                <p:spPr bwMode="auto">
                  <a:xfrm>
                    <a:off x="6423019" y="2116217"/>
                    <a:ext cx="468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16" name="그림 156">
                    <a:extLst>
                      <a:ext uri="{FF2B5EF4-FFF2-40B4-BE49-F238E27FC236}">
                        <a16:creationId xmlns:a16="http://schemas.microsoft.com/office/drawing/2014/main" id="{9D280634-178D-4247-AA3B-05EC731E5C44}"/>
                      </a:ext>
                    </a:extLst>
                  </p:cNvPr>
                  <p:cNvPicPr>
                    <a:picLocks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899117" y="2116217"/>
                    <a:ext cx="468000" cy="36000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</p:grpSp>
        <p:sp>
          <p:nvSpPr>
            <p:cNvPr id="166" name="모서리가 둥근 직사각형 92">
              <a:extLst>
                <a:ext uri="{FF2B5EF4-FFF2-40B4-BE49-F238E27FC236}">
                  <a16:creationId xmlns:a16="http://schemas.microsoft.com/office/drawing/2014/main" id="{B12C64D7-2899-4CCA-A4CB-EBED4E0F6F7F}"/>
                </a:ext>
              </a:extLst>
            </p:cNvPr>
            <p:cNvSpPr/>
            <p:nvPr/>
          </p:nvSpPr>
          <p:spPr>
            <a:xfrm>
              <a:off x="539545" y="3837573"/>
              <a:ext cx="2587453" cy="2289050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백업 및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시점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1</a:t>
              </a: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거래단위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2</a:t>
              </a: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복구 검증 및 테스트 자동화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VMware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최적화 및 구성변경 관리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V2P, V2V, V2C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KVM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에이전트 설치 및 백업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grpSp>
          <p:nvGrpSpPr>
            <p:cNvPr id="46096" name="그룹 176">
              <a:extLst>
                <a:ext uri="{FF2B5EF4-FFF2-40B4-BE49-F238E27FC236}">
                  <a16:creationId xmlns:a16="http://schemas.microsoft.com/office/drawing/2014/main" id="{01CEC956-BF12-443D-BBAE-C3BF1416B3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2325" y="2330899"/>
              <a:ext cx="1417005" cy="1346724"/>
              <a:chOff x="694075" y="2324407"/>
              <a:chExt cx="1380001" cy="1223993"/>
            </a:xfrm>
          </p:grpSpPr>
          <p:grpSp>
            <p:nvGrpSpPr>
              <p:cNvPr id="46099" name="그룹 175">
                <a:extLst>
                  <a:ext uri="{FF2B5EF4-FFF2-40B4-BE49-F238E27FC236}">
                    <a16:creationId xmlns:a16="http://schemas.microsoft.com/office/drawing/2014/main" id="{8CC09293-10BB-4D9E-9773-1A165D9757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4075" y="2324407"/>
                <a:ext cx="1380001" cy="1223993"/>
                <a:chOff x="694075" y="2324407"/>
                <a:chExt cx="1380001" cy="1223993"/>
              </a:xfrm>
            </p:grpSpPr>
            <p:grpSp>
              <p:nvGrpSpPr>
                <p:cNvPr id="46101" name="그룹 108">
                  <a:extLst>
                    <a:ext uri="{FF2B5EF4-FFF2-40B4-BE49-F238E27FC236}">
                      <a16:creationId xmlns:a16="http://schemas.microsoft.com/office/drawing/2014/main" id="{FBCE449D-299E-435A-B9A2-A9ED98484CB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94075" y="2324407"/>
                  <a:ext cx="1368000" cy="896015"/>
                  <a:chOff x="935097" y="1329862"/>
                  <a:chExt cx="1368000" cy="896015"/>
                </a:xfrm>
              </p:grpSpPr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C23D763F-E2D3-44E3-AF03-AA20A8682476}"/>
                      </a:ext>
                    </a:extLst>
                  </p:cNvPr>
                  <p:cNvSpPr/>
                  <p:nvPr/>
                </p:nvSpPr>
                <p:spPr>
                  <a:xfrm>
                    <a:off x="935041" y="1662112"/>
                    <a:ext cx="1368159" cy="352433"/>
                  </a:xfrm>
                  <a:prstGeom prst="rect">
                    <a:avLst/>
                  </a:prstGeom>
                  <a:solidFill>
                    <a:srgbClr val="EF8F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200"/>
                      </a:spcAft>
                      <a:defRPr/>
                    </a:pP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+mn-ea"/>
                      </a:rPr>
                      <a:t>VMware | KVM</a:t>
                    </a:r>
                    <a:endParaRPr lang="ko-KR" altLang="en-US" sz="900" b="1" dirty="0" err="1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B85A4D50-EC1F-403E-A09E-09C3230E018C}"/>
                      </a:ext>
                    </a:extLst>
                  </p:cNvPr>
                  <p:cNvSpPr/>
                  <p:nvPr/>
                </p:nvSpPr>
                <p:spPr>
                  <a:xfrm flipV="1">
                    <a:off x="935041" y="2045596"/>
                    <a:ext cx="1368159" cy="180098"/>
                  </a:xfrm>
                  <a:prstGeom prst="triangle">
                    <a:avLst/>
                  </a:prstGeom>
                  <a:solidFill>
                    <a:srgbClr val="E1E1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200"/>
                      </a:spcAft>
                      <a:defRPr/>
                    </a:pPr>
                    <a:endParaRPr lang="ko-KR" altLang="en-US" sz="1100" dirty="0" err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pic>
                <p:nvPicPr>
                  <p:cNvPr id="46105" name="그림 112">
                    <a:extLst>
                      <a:ext uri="{FF2B5EF4-FFF2-40B4-BE49-F238E27FC236}">
                        <a16:creationId xmlns:a16="http://schemas.microsoft.com/office/drawing/2014/main" id="{069CC376-6366-43DB-952B-290B1065B76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35098" y="1329862"/>
                    <a:ext cx="324000" cy="324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06" name="그림 113">
                    <a:extLst>
                      <a:ext uri="{FF2B5EF4-FFF2-40B4-BE49-F238E27FC236}">
                        <a16:creationId xmlns:a16="http://schemas.microsoft.com/office/drawing/2014/main" id="{79BC9318-41F9-4443-83C7-030E1D3FE0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31098" y="1329862"/>
                    <a:ext cx="324000" cy="324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07" name="그림 114">
                    <a:extLst>
                      <a:ext uri="{FF2B5EF4-FFF2-40B4-BE49-F238E27FC236}">
                        <a16:creationId xmlns:a16="http://schemas.microsoft.com/office/drawing/2014/main" id="{EE13BDCA-676A-494E-AFFC-F72B86F0AB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79097" y="1329862"/>
                    <a:ext cx="324000" cy="324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6108" name="그림 115">
                    <a:extLst>
                      <a:ext uri="{FF2B5EF4-FFF2-40B4-BE49-F238E27FC236}">
                        <a16:creationId xmlns:a16="http://schemas.microsoft.com/office/drawing/2014/main" id="{714FCB1F-6A7B-407C-9351-E84FA172125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83098" y="1329862"/>
                    <a:ext cx="324000" cy="3243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B8370CB-5214-44FD-9377-DF062A0FFE4D}"/>
                    </a:ext>
                  </a:extLst>
                </p:cNvPr>
                <p:cNvSpPr txBox="1"/>
                <p:nvPr/>
              </p:nvSpPr>
              <p:spPr>
                <a:xfrm>
                  <a:off x="706387" y="3305631"/>
                  <a:ext cx="1368158" cy="242201"/>
                </a:xfrm>
                <a:prstGeom prst="rect">
                  <a:avLst/>
                </a:prstGeom>
                <a:noFill/>
              </p:spPr>
              <p:txBody>
                <a:bodyPr lIns="36000" tIns="36000" rIns="36000" bIns="36000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r>
                    <a:rPr lang="ko-KR" altLang="en-US" sz="1100" dirty="0">
                      <a:latin typeface="+mn-ea"/>
                      <a:ea typeface="+mn-ea"/>
                    </a:rPr>
                    <a:t>가상환경</a:t>
                  </a:r>
                </a:p>
              </p:txBody>
            </p:sp>
          </p:grpSp>
          <p:pic>
            <p:nvPicPr>
              <p:cNvPr id="46100" name="그림 107">
                <a:extLst>
                  <a:ext uri="{FF2B5EF4-FFF2-40B4-BE49-F238E27FC236}">
                    <a16:creationId xmlns:a16="http://schemas.microsoft.com/office/drawing/2014/main" id="{51257989-9AA4-42A9-98C1-AD93C1D3C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821"/>
              <a:stretch>
                <a:fillRect/>
              </a:stretch>
            </p:blipFill>
            <p:spPr bwMode="auto">
              <a:xfrm>
                <a:off x="1018075" y="3122237"/>
                <a:ext cx="720000" cy="209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72" name="모서리가 둥근 직사각형 92">
              <a:extLst>
                <a:ext uri="{FF2B5EF4-FFF2-40B4-BE49-F238E27FC236}">
                  <a16:creationId xmlns:a16="http://schemas.microsoft.com/office/drawing/2014/main" id="{4485D9B0-73E7-438D-8094-85497F425ACB}"/>
                </a:ext>
              </a:extLst>
            </p:cNvPr>
            <p:cNvSpPr/>
            <p:nvPr/>
          </p:nvSpPr>
          <p:spPr>
            <a:xfrm>
              <a:off x="3631790" y="3835864"/>
              <a:ext cx="2589041" cy="2289050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가상환경 및 백업 모니터링 및 관리제어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리포팅 및 알람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SAN, NAS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백업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저장소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압축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암호화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중복제거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REST 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연동기능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FIPS 140-2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암호화 모듈 인증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73" name="모서리가 둥근 직사각형 92">
              <a:extLst>
                <a:ext uri="{FF2B5EF4-FFF2-40B4-BE49-F238E27FC236}">
                  <a16:creationId xmlns:a16="http://schemas.microsoft.com/office/drawing/2014/main" id="{577DB24A-6E4C-4A71-A880-8801E143B656}"/>
                </a:ext>
              </a:extLst>
            </p:cNvPr>
            <p:cNvSpPr/>
            <p:nvPr/>
          </p:nvSpPr>
          <p:spPr>
            <a:xfrm>
              <a:off x="6725623" y="3808532"/>
              <a:ext cx="2587453" cy="2316382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자동 변경 블록 추적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OS, File, DB 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백업 및 복구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서버 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MS SQL, Oracle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RMAN, SAP Hana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온라인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P2P, P2V, P2C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46085" name="슬라이드 번호 개체 틀 1">
            <a:extLst>
              <a:ext uri="{FF2B5EF4-FFF2-40B4-BE49-F238E27FC236}">
                <a16:creationId xmlns:a16="http://schemas.microsoft.com/office/drawing/2014/main" id="{4428FF31-04F4-4DB9-89C7-EE44CAA1FABC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A11486-DA16-4D4C-BE4B-6DD8921FB1B6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46086" name="제목 1">
            <a:extLst>
              <a:ext uri="{FF2B5EF4-FFF2-40B4-BE49-F238E27FC236}">
                <a16:creationId xmlns:a16="http://schemas.microsoft.com/office/drawing/2014/main" id="{468C9DB4-6EEA-459E-8090-CCA489C3C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45" name="텍스트 개체 틀 2">
            <a:extLst>
              <a:ext uri="{FF2B5EF4-FFF2-40B4-BE49-F238E27FC236}">
                <a16:creationId xmlns:a16="http://schemas.microsoft.com/office/drawing/2014/main" id="{266F2F1A-A9FE-46A0-A7B8-CECEF2633462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441F9648-175D-4389-A5DF-A03EA8D2A324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가상환경과 물리환경이 공존하는 하이브리드 클라우드 환경의 통합 백업 및 복구 솔루션을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255D35-6127-4C4F-A307-E83C96944107}"/>
              </a:ext>
            </a:extLst>
          </p:cNvPr>
          <p:cNvSpPr/>
          <p:nvPr/>
        </p:nvSpPr>
        <p:spPr>
          <a:xfrm>
            <a:off x="3152775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하이브리드 클라우드 통합 백업 솔루션</a:t>
            </a:r>
          </a:p>
        </p:txBody>
      </p:sp>
      <p:pic>
        <p:nvPicPr>
          <p:cNvPr id="46090" name="그림 48">
            <a:extLst>
              <a:ext uri="{FF2B5EF4-FFF2-40B4-BE49-F238E27FC236}">
                <a16:creationId xmlns:a16="http://schemas.microsoft.com/office/drawing/2014/main" id="{AED59564-4FD8-4B64-9B84-89DC93C1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슬라이드 번호 개체 틀 1">
            <a:extLst>
              <a:ext uri="{FF2B5EF4-FFF2-40B4-BE49-F238E27FC236}">
                <a16:creationId xmlns:a16="http://schemas.microsoft.com/office/drawing/2014/main" id="{AA7CC62F-B2D8-4C81-837C-569BA7FFAC4C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30F1D1-B0E9-4CA1-AA9D-35C8527F6976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46" name="텍스트 개체 틀 2">
            <a:extLst>
              <a:ext uri="{FF2B5EF4-FFF2-40B4-BE49-F238E27FC236}">
                <a16:creationId xmlns:a16="http://schemas.microsoft.com/office/drawing/2014/main" id="{441F9648-175D-4389-A5DF-A03EA8D2A324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단일 백업 작업으로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데이터베이스를 동시에 백업 수행 후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57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가지 방법의 다양한 복구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E255D35-6127-4C4F-A307-E83C96944107}"/>
              </a:ext>
            </a:extLst>
          </p:cNvPr>
          <p:cNvSpPr/>
          <p:nvPr/>
        </p:nvSpPr>
        <p:spPr>
          <a:xfrm>
            <a:off x="3152775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단일 백업으로 다양한 복구 지원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7112" name="그룹 80">
            <a:extLst>
              <a:ext uri="{FF2B5EF4-FFF2-40B4-BE49-F238E27FC236}">
                <a16:creationId xmlns:a16="http://schemas.microsoft.com/office/drawing/2014/main" id="{0E8BE537-AA2F-4FFA-B277-4382AFB483AE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2636838"/>
            <a:ext cx="6854825" cy="3427412"/>
            <a:chOff x="488504" y="1457689"/>
            <a:chExt cx="9145015" cy="4606966"/>
          </a:xfrm>
        </p:grpSpPr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274797B0-BE8E-4F6F-82D0-B23A58168A4B}"/>
                </a:ext>
              </a:extLst>
            </p:cNvPr>
            <p:cNvSpPr/>
            <p:nvPr/>
          </p:nvSpPr>
          <p:spPr>
            <a:xfrm>
              <a:off x="494858" y="2663310"/>
              <a:ext cx="2355085" cy="1950332"/>
            </a:xfrm>
            <a:prstGeom prst="roundRect">
              <a:avLst/>
            </a:prstGeom>
            <a:noFill/>
            <a:ln w="25400" cap="flat" cmpd="sng" algn="ctr">
              <a:solidFill>
                <a:srgbClr val="FFFFFF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eaLnBrk="1" hangingPunct="1">
                <a:spcAft>
                  <a:spcPts val="200"/>
                </a:spcAft>
                <a:defRPr/>
              </a:pPr>
              <a:endParaRPr kumimoji="1" lang="ko-KR" altLang="en-US" sz="900" kern="0" dirty="0" err="1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47117" name="그림 82">
              <a:extLst>
                <a:ext uri="{FF2B5EF4-FFF2-40B4-BE49-F238E27FC236}">
                  <a16:creationId xmlns:a16="http://schemas.microsoft.com/office/drawing/2014/main" id="{8D684CB8-2DE6-4517-B5A9-CB93373EFD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552" y="3268226"/>
              <a:ext cx="53941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18" name="그림 83">
              <a:extLst>
                <a:ext uri="{FF2B5EF4-FFF2-40B4-BE49-F238E27FC236}">
                  <a16:creationId xmlns:a16="http://schemas.microsoft.com/office/drawing/2014/main" id="{9448220E-D693-4F72-8D90-D7C1124EB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09"/>
            <a:stretch>
              <a:fillRect/>
            </a:stretch>
          </p:blipFill>
          <p:spPr bwMode="auto">
            <a:xfrm>
              <a:off x="1784648" y="3277751"/>
              <a:ext cx="815945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3D4A4DE-64B8-46D6-AB97-457805828F6F}"/>
                </a:ext>
              </a:extLst>
            </p:cNvPr>
            <p:cNvSpPr txBox="1"/>
            <p:nvPr/>
          </p:nvSpPr>
          <p:spPr>
            <a:xfrm>
              <a:off x="609224" y="3783578"/>
              <a:ext cx="1103416" cy="511423"/>
            </a:xfrm>
            <a:prstGeom prst="rect">
              <a:avLst/>
            </a:prstGeom>
            <a:noFill/>
          </p:spPr>
          <p:txBody>
            <a:bodyPr lIns="36000" tIns="36000" rIns="36000" bIns="36000">
              <a:spAutoFit/>
            </a:bodyPr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VMware, KVM</a:t>
              </a:r>
              <a:endParaRPr kumimoji="1" lang="ko-KR" altLang="en-US" sz="1000" kern="0" dirty="0" err="1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CB3CDCA-B16B-4DDD-8D73-719226C76B1C}"/>
                </a:ext>
              </a:extLst>
            </p:cNvPr>
            <p:cNvSpPr txBox="1"/>
            <p:nvPr/>
          </p:nvSpPr>
          <p:spPr>
            <a:xfrm>
              <a:off x="1640632" y="3775042"/>
              <a:ext cx="1103417" cy="313674"/>
            </a:xfrm>
            <a:prstGeom prst="rect">
              <a:avLst/>
            </a:prstGeom>
            <a:noFill/>
          </p:spPr>
          <p:txBody>
            <a:bodyPr lIns="36000" tIns="36000" rIns="36000" bIns="36000">
              <a:spAutoFit/>
            </a:bodyPr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Agent</a:t>
              </a:r>
              <a:r>
                <a:rPr kumimoji="1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 서버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AC807A5-A0B8-45EB-A1B9-17F5CAD40991}"/>
                </a:ext>
              </a:extLst>
            </p:cNvPr>
            <p:cNvSpPr txBox="1"/>
            <p:nvPr/>
          </p:nvSpPr>
          <p:spPr>
            <a:xfrm>
              <a:off x="895137" y="2505405"/>
              <a:ext cx="1186014" cy="313676"/>
            </a:xfrm>
            <a:prstGeom prst="rect">
              <a:avLst/>
            </a:prstGeom>
            <a:solidFill>
              <a:srgbClr val="FFFFFF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윈도우</a:t>
              </a:r>
              <a:r>
                <a:rPr kumimoji="1" lang="en-US" altLang="ko-KR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kumimoji="1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rPr>
                <a:t>리눅스</a:t>
              </a:r>
            </a:p>
          </p:txBody>
        </p:sp>
        <p:pic>
          <p:nvPicPr>
            <p:cNvPr id="47122" name="Picture 2" descr="http://www.blitterandtwisted.com/wp-content/uploads/2016/11/Windows-OS-and-Linux-OS.png">
              <a:extLst>
                <a:ext uri="{FF2B5EF4-FFF2-40B4-BE49-F238E27FC236}">
                  <a16:creationId xmlns:a16="http://schemas.microsoft.com/office/drawing/2014/main" id="{89B5A9FA-38D1-4525-9C9A-C7EE6A820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669" y="2414381"/>
              <a:ext cx="741083" cy="55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028A2DA-3AD5-4B7B-91F7-7D3D63D03D48}"/>
                </a:ext>
              </a:extLst>
            </p:cNvPr>
            <p:cNvSpPr/>
            <p:nvPr/>
          </p:nvSpPr>
          <p:spPr>
            <a:xfrm>
              <a:off x="488504" y="1555846"/>
              <a:ext cx="3274246" cy="501452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solidFill>
                <a:srgbClr val="00B33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en-US" altLang="ko-KR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OS, </a:t>
              </a:r>
              <a:r>
                <a:rPr kumimoji="1"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파일</a:t>
              </a:r>
              <a:r>
                <a:rPr kumimoji="1" lang="en-US" altLang="ko-KR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, DB </a:t>
              </a:r>
              <a:r>
                <a:rPr kumimoji="1" lang="ko-KR" altLang="en-US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백업을 하나로 해결</a:t>
              </a:r>
              <a:r>
                <a:rPr kumimoji="1" lang="en-US" altLang="ko-KR" sz="1050" b="1" kern="0" dirty="0">
                  <a:solidFill>
                    <a:schemeClr val="bg1"/>
                  </a:solidFill>
                  <a:latin typeface="+mn-ea"/>
                  <a:ea typeface="+mn-ea"/>
                </a:rPr>
                <a:t>!</a:t>
              </a:r>
              <a:endParaRPr kumimoji="1" lang="ko-KR" altLang="en-US" sz="1050" b="1" kern="0" baseline="30000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pic>
          <p:nvPicPr>
            <p:cNvPr id="47124" name="Picture 2" descr="http://www.blitterandtwisted.com/wp-content/uploads/2016/11/Windows-OS-and-Linux-OS.png">
              <a:extLst>
                <a:ext uri="{FF2B5EF4-FFF2-40B4-BE49-F238E27FC236}">
                  <a16:creationId xmlns:a16="http://schemas.microsoft.com/office/drawing/2014/main" id="{E09A3DA0-8167-4A69-BD89-83F313FE8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070" y="2204864"/>
              <a:ext cx="741083" cy="55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ADF5D07-4FB2-4085-AD7F-0E86A2C089E9}"/>
                </a:ext>
              </a:extLst>
            </p:cNvPr>
            <p:cNvSpPr/>
            <p:nvPr/>
          </p:nvSpPr>
          <p:spPr>
            <a:xfrm>
              <a:off x="7636357" y="1485428"/>
              <a:ext cx="1584176" cy="41183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B33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OS </a:t>
              </a:r>
              <a:r>
                <a:rPr kumimoji="1"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복구</a:t>
              </a:r>
              <a:endParaRPr kumimoji="1" lang="ko-KR" altLang="en-US" sz="1050" b="1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34CAEBC1-ECB4-4A57-9110-B4BCF4C43347}"/>
                </a:ext>
              </a:extLst>
            </p:cNvPr>
            <p:cNvSpPr/>
            <p:nvPr/>
          </p:nvSpPr>
          <p:spPr>
            <a:xfrm>
              <a:off x="7617295" y="4754476"/>
              <a:ext cx="1584176" cy="411832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B33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파일단위 복구</a:t>
              </a:r>
              <a:endParaRPr kumimoji="1" lang="ko-KR" altLang="en-US" sz="1050" b="1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A5BA4B7-BB43-4887-999D-8E3B88AE4958}"/>
                </a:ext>
              </a:extLst>
            </p:cNvPr>
            <p:cNvSpPr/>
            <p:nvPr/>
          </p:nvSpPr>
          <p:spPr>
            <a:xfrm>
              <a:off x="7636357" y="3068740"/>
              <a:ext cx="1584176" cy="413966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B336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 eaLnBrk="1" hangingPunct="1">
                <a:spcAft>
                  <a:spcPts val="200"/>
                </a:spcAft>
                <a:defRPr/>
              </a:pPr>
              <a:r>
                <a:rPr kumimoji="1"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DB </a:t>
              </a:r>
              <a:r>
                <a:rPr kumimoji="1"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복구</a:t>
              </a:r>
              <a:endParaRPr kumimoji="1" lang="ko-KR" altLang="en-US" sz="1050" b="1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18D778-BD14-40BA-B48E-C1527E56E601}"/>
                </a:ext>
              </a:extLst>
            </p:cNvPr>
            <p:cNvSpPr txBox="1"/>
            <p:nvPr/>
          </p:nvSpPr>
          <p:spPr>
            <a:xfrm>
              <a:off x="8159473" y="3544587"/>
              <a:ext cx="1402038" cy="7020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Oracle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DB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복구</a:t>
              </a:r>
              <a:endParaRPr kumimoji="1" lang="en-US" altLang="ko-KR" sz="7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Oracle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테이블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,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파일 단위 복구</a:t>
              </a:r>
              <a:endParaRPr kumimoji="1" lang="en-US" altLang="ko-KR" sz="7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RMAN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복구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689C395-2E2A-46DB-8955-623DC2BED31F}"/>
                </a:ext>
              </a:extLst>
            </p:cNvPr>
            <p:cNvSpPr txBox="1"/>
            <p:nvPr/>
          </p:nvSpPr>
          <p:spPr>
            <a:xfrm>
              <a:off x="8148884" y="4221015"/>
              <a:ext cx="1412627" cy="41396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EDB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DB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복구</a:t>
              </a:r>
              <a:endParaRPr kumimoji="1" lang="en-US" altLang="ko-KR" sz="7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EDB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File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단위 복구</a:t>
              </a:r>
            </a:p>
          </p:txBody>
        </p:sp>
        <p:pic>
          <p:nvPicPr>
            <p:cNvPr id="47130" name="그림 95">
              <a:extLst>
                <a:ext uri="{FF2B5EF4-FFF2-40B4-BE49-F238E27FC236}">
                  <a16:creationId xmlns:a16="http://schemas.microsoft.com/office/drawing/2014/main" id="{B51FD509-B6B0-4F24-A711-5FF9C7AAE1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068" y="3193374"/>
              <a:ext cx="961375" cy="957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화살표: 오른쪽 98">
              <a:extLst>
                <a:ext uri="{FF2B5EF4-FFF2-40B4-BE49-F238E27FC236}">
                  <a16:creationId xmlns:a16="http://schemas.microsoft.com/office/drawing/2014/main" id="{7F046F0C-780C-4855-B7C0-A345C8B9DB6F}"/>
                </a:ext>
              </a:extLst>
            </p:cNvPr>
            <p:cNvSpPr/>
            <p:nvPr/>
          </p:nvSpPr>
          <p:spPr bwMode="auto">
            <a:xfrm>
              <a:off x="2849943" y="3572327"/>
              <a:ext cx="1238960" cy="586807"/>
            </a:xfrm>
            <a:prstGeom prst="rightArrow">
              <a:avLst/>
            </a:prstGeom>
            <a:solidFill>
              <a:srgbClr val="00CC66"/>
            </a:solidFill>
            <a:ln w="1270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kumimoji="1" lang="ko-KR" altLang="en-US" sz="1050" b="1" kern="0" dirty="0">
                  <a:solidFill>
                    <a:srgbClr val="FFFFFF"/>
                  </a:solidFill>
                  <a:latin typeface="+mn-ea"/>
                  <a:ea typeface="+mn-ea"/>
                </a:rPr>
                <a:t>이미지 백업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E130AE4-7C9A-4EE6-8EBD-28D6C883CDBF}"/>
                </a:ext>
              </a:extLst>
            </p:cNvPr>
            <p:cNvSpPr txBox="1"/>
            <p:nvPr/>
          </p:nvSpPr>
          <p:spPr>
            <a:xfrm>
              <a:off x="7644828" y="5258062"/>
              <a:ext cx="1584176" cy="4136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백업 이미지에서 개별 파일 복구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7E5E7C-88E1-4712-BAAE-5562278391D9}"/>
                </a:ext>
              </a:extLst>
            </p:cNvPr>
            <p:cNvSpPr txBox="1"/>
            <p:nvPr/>
          </p:nvSpPr>
          <p:spPr>
            <a:xfrm>
              <a:off x="8322551" y="1989015"/>
              <a:ext cx="1310968" cy="99287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VMware VM </a:t>
              </a:r>
            </a:p>
            <a:p>
              <a:pPr eaLnBrk="1" hangingPunct="1">
                <a:defRPr/>
              </a:pP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단위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복구 </a:t>
              </a:r>
              <a:endParaRPr kumimoji="1" lang="en-US" altLang="ko-KR" sz="700" kern="0" dirty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eaLnBrk="1" hangingPunct="1">
                <a:defRPr/>
              </a:pP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- Recovery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Image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를 통한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BMR 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복구 지원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(CD-ROM,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USB</a:t>
              </a:r>
              <a:r>
                <a:rPr kumimoji="1" lang="ko-KR" altLang="en-US" sz="700" kern="0" dirty="0">
                  <a:solidFill>
                    <a:srgbClr val="000000"/>
                  </a:solidFill>
                  <a:latin typeface="+mn-ea"/>
                  <a:ea typeface="+mn-ea"/>
                </a:rPr>
                <a:t> 부팅지원</a:t>
              </a:r>
              <a:r>
                <a:rPr kumimoji="1" lang="en-US" altLang="ko-KR" sz="700" kern="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endParaRPr kumimoji="1" lang="ko-KR" altLang="en-US" sz="7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47134" name="직선 화살표 연결선 102">
              <a:extLst>
                <a:ext uri="{FF2B5EF4-FFF2-40B4-BE49-F238E27FC236}">
                  <a16:creationId xmlns:a16="http://schemas.microsoft.com/office/drawing/2014/main" id="{7E4DEE61-9DE8-4BAA-BEB7-4B4669FF218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723952" y="2121142"/>
              <a:ext cx="1057353" cy="1703618"/>
            </a:xfrm>
            <a:prstGeom prst="straightConnector1">
              <a:avLst/>
            </a:prstGeom>
            <a:noFill/>
            <a:ln w="63500" cap="rnd" algn="ctr">
              <a:solidFill>
                <a:srgbClr val="92D050"/>
              </a:solidFill>
              <a:round/>
              <a:headEnd/>
              <a:tailEnd type="triangle" w="med" len="med"/>
            </a:ln>
          </p:spPr>
        </p:cxnSp>
        <p:cxnSp>
          <p:nvCxnSpPr>
            <p:cNvPr id="47135" name="직선 화살표 연결선 103">
              <a:extLst>
                <a:ext uri="{FF2B5EF4-FFF2-40B4-BE49-F238E27FC236}">
                  <a16:creationId xmlns:a16="http://schemas.microsoft.com/office/drawing/2014/main" id="{BF3EC354-8284-4906-A2CB-64B2134398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3953" y="3817751"/>
              <a:ext cx="1112186" cy="7008"/>
            </a:xfrm>
            <a:prstGeom prst="straightConnector1">
              <a:avLst/>
            </a:prstGeom>
            <a:noFill/>
            <a:ln w="63500" cap="rnd" algn="ctr">
              <a:solidFill>
                <a:srgbClr val="92D050"/>
              </a:solidFill>
              <a:round/>
              <a:headEnd/>
              <a:tailEnd type="triangle" w="med" len="med"/>
            </a:ln>
          </p:spPr>
        </p:cxnSp>
        <p:cxnSp>
          <p:nvCxnSpPr>
            <p:cNvPr id="47136" name="직선 화살표 연결선 104">
              <a:extLst>
                <a:ext uri="{FF2B5EF4-FFF2-40B4-BE49-F238E27FC236}">
                  <a16:creationId xmlns:a16="http://schemas.microsoft.com/office/drawing/2014/main" id="{BBBDE1E7-A659-4971-948A-96FDBB094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723953" y="3824759"/>
              <a:ext cx="1112186" cy="1613203"/>
            </a:xfrm>
            <a:prstGeom prst="straightConnector1">
              <a:avLst/>
            </a:prstGeom>
            <a:noFill/>
            <a:ln w="63500" cap="rnd" algn="ctr">
              <a:solidFill>
                <a:srgbClr val="92D050"/>
              </a:solidFill>
              <a:round/>
              <a:headEnd/>
              <a:tailEnd type="triangle" w="med" len="med"/>
            </a:ln>
          </p:spPr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DB21B14-337A-4998-A5ED-8BAC0682ED36}"/>
                </a:ext>
              </a:extLst>
            </p:cNvPr>
            <p:cNvSpPr txBox="1"/>
            <p:nvPr/>
          </p:nvSpPr>
          <p:spPr>
            <a:xfrm>
              <a:off x="969264" y="4952924"/>
              <a:ext cx="3871489" cy="7756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kumimoji="1" lang="ko-KR" altLang="en-US" sz="1050" b="1" kern="0" dirty="0">
                  <a:solidFill>
                    <a:srgbClr val="FF0000"/>
                  </a:solidFill>
                  <a:latin typeface="+mn-ea"/>
                  <a:ea typeface="+mn-ea"/>
                </a:rPr>
                <a:t>단 한번의 빔 소프트웨어</a:t>
              </a:r>
              <a:r>
                <a:rPr kumimoji="1" lang="en-US" altLang="ko-KR" sz="1050" b="1" kern="0" dirty="0">
                  <a:solidFill>
                    <a:srgbClr val="FF0000"/>
                  </a:solidFill>
                  <a:latin typeface="+mn-ea"/>
                  <a:ea typeface="+mn-ea"/>
                </a:rPr>
                <a:t> Image </a:t>
              </a:r>
              <a:r>
                <a:rPr kumimoji="1" lang="ko-KR" altLang="en-US" sz="1050" b="1" kern="0" dirty="0">
                  <a:solidFill>
                    <a:srgbClr val="FF0000"/>
                  </a:solidFill>
                  <a:latin typeface="+mn-ea"/>
                  <a:ea typeface="+mn-ea"/>
                </a:rPr>
                <a:t>백업을 통하여 </a:t>
              </a:r>
              <a:endParaRPr kumimoji="1" lang="en-US" altLang="ko-KR" sz="1050" b="1" kern="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algn="ctr" eaLnBrk="1" hangingPunct="1">
                <a:defRPr/>
              </a:pPr>
              <a:r>
                <a:rPr kumimoji="1" lang="en-US" altLang="ko-KR" sz="1050" b="1" kern="0" dirty="0">
                  <a:solidFill>
                    <a:srgbClr val="FF0000"/>
                  </a:solidFill>
                  <a:latin typeface="+mn-ea"/>
                  <a:ea typeface="+mn-ea"/>
                </a:rPr>
                <a:t>OS, DB, File</a:t>
              </a:r>
              <a:r>
                <a:rPr kumimoji="1" lang="ko-KR" altLang="en-US" sz="1050" b="1" kern="0" dirty="0">
                  <a:solidFill>
                    <a:srgbClr val="FF0000"/>
                  </a:solidFill>
                  <a:latin typeface="+mn-ea"/>
                  <a:ea typeface="+mn-ea"/>
                </a:rPr>
                <a:t>을 모두 보호</a:t>
              </a:r>
            </a:p>
          </p:txBody>
        </p:sp>
        <p:pic>
          <p:nvPicPr>
            <p:cNvPr id="47138" name="그림 116">
              <a:extLst>
                <a:ext uri="{FF2B5EF4-FFF2-40B4-BE49-F238E27FC236}">
                  <a16:creationId xmlns:a16="http://schemas.microsoft.com/office/drawing/2014/main" id="{DB70AB9C-7D11-437C-8435-B8D49454EA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418" y="1457689"/>
              <a:ext cx="1472846" cy="1323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39" name="그림 117">
              <a:extLst>
                <a:ext uri="{FF2B5EF4-FFF2-40B4-BE49-F238E27FC236}">
                  <a16:creationId xmlns:a16="http://schemas.microsoft.com/office/drawing/2014/main" id="{82A58809-3F04-4801-A6F5-51521C439E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2738" y="1948729"/>
              <a:ext cx="1222269" cy="1011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0" name="그림 118">
              <a:extLst>
                <a:ext uri="{FF2B5EF4-FFF2-40B4-BE49-F238E27FC236}">
                  <a16:creationId xmlns:a16="http://schemas.microsoft.com/office/drawing/2014/main" id="{94A8A8C3-024B-44CD-A3A0-E4FD0764C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5368" y="3781132"/>
              <a:ext cx="557517" cy="223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1" name="그림 119">
              <a:extLst>
                <a:ext uri="{FF2B5EF4-FFF2-40B4-BE49-F238E27FC236}">
                  <a16:creationId xmlns:a16="http://schemas.microsoft.com/office/drawing/2014/main" id="{A276072F-D36E-4077-8181-0B6C4D0B2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271" y="4227840"/>
              <a:ext cx="585975" cy="37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2" name="그림 120">
              <a:extLst>
                <a:ext uri="{FF2B5EF4-FFF2-40B4-BE49-F238E27FC236}">
                  <a16:creationId xmlns:a16="http://schemas.microsoft.com/office/drawing/2014/main" id="{DE61096D-0BC5-4BB5-A420-E04334B9F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502" y="4741416"/>
              <a:ext cx="1584176" cy="1323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143" name="그림 122">
              <a:extLst>
                <a:ext uri="{FF2B5EF4-FFF2-40B4-BE49-F238E27FC236}">
                  <a16:creationId xmlns:a16="http://schemas.microsoft.com/office/drawing/2014/main" id="{5A028B73-CE89-451B-A0B2-08176E01A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501" y="3075765"/>
              <a:ext cx="1584176" cy="1420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7113" name="그림 48">
            <a:extLst>
              <a:ext uri="{FF2B5EF4-FFF2-40B4-BE49-F238E27FC236}">
                <a16:creationId xmlns:a16="http://schemas.microsoft.com/office/drawing/2014/main" id="{18E95135-5E80-44E5-99E9-154A77EF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4" name="Picture 1">
            <a:extLst>
              <a:ext uri="{FF2B5EF4-FFF2-40B4-BE49-F238E27FC236}">
                <a16:creationId xmlns:a16="http://schemas.microsoft.com/office/drawing/2014/main" id="{A92FB8F6-BE5B-4107-9871-6AB0B1BE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44763"/>
            <a:ext cx="2487613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5" name="TextBox 6">
            <a:extLst>
              <a:ext uri="{FF2B5EF4-FFF2-40B4-BE49-F238E27FC236}">
                <a16:creationId xmlns:a16="http://schemas.microsoft.com/office/drawing/2014/main" id="{B9626178-D0E9-4BBA-B397-75234A6F0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145213"/>
            <a:ext cx="22320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>
                <a:solidFill>
                  <a:srgbClr val="00B336"/>
                </a:solidFill>
                <a:latin typeface="+mn-ea"/>
                <a:ea typeface="+mn-ea"/>
              </a:rPr>
              <a:t>57</a:t>
            </a:r>
            <a:r>
              <a:rPr lang="ko-KR" altLang="en-US" sz="1200" b="1">
                <a:solidFill>
                  <a:srgbClr val="00B336"/>
                </a:solidFill>
                <a:latin typeface="+mn-ea"/>
                <a:ea typeface="+mn-ea"/>
              </a:rPr>
              <a:t>가지의 다양한 복구 제공</a:t>
            </a:r>
          </a:p>
        </p:txBody>
      </p:sp>
      <p:sp>
        <p:nvSpPr>
          <p:cNvPr id="47" name="텍스트 개체 틀 169">
            <a:extLst>
              <a:ext uri="{FF2B5EF4-FFF2-40B4-BE49-F238E27FC236}">
                <a16:creationId xmlns:a16="http://schemas.microsoft.com/office/drawing/2014/main" id="{1701BD4D-6570-495D-84F9-64281E95A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5810DB50-CAD9-406C-9581-B4AAB4255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50" name="텍스트 개체 틀 2">
            <a:extLst>
              <a:ext uri="{FF2B5EF4-FFF2-40B4-BE49-F238E27FC236}">
                <a16:creationId xmlns:a16="http://schemas.microsoft.com/office/drawing/2014/main" id="{0E525C98-C314-452B-B4B9-6889B30E7212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781050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VM/x86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장애 시 백업본으로 즉시 서비스 복원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519738" y="2168525"/>
            <a:ext cx="3598862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백업 검증 및 테스트</a:t>
            </a:r>
          </a:p>
        </p:txBody>
      </p:sp>
      <p:sp>
        <p:nvSpPr>
          <p:cNvPr id="48132" name="슬라이드 번호 개체 틀 6">
            <a:extLst>
              <a:ext uri="{FF2B5EF4-FFF2-40B4-BE49-F238E27FC236}">
                <a16:creationId xmlns:a16="http://schemas.microsoft.com/office/drawing/2014/main" id="{A2228B63-22EB-424D-AF61-412861EDA096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EC93A56-AF35-4D26-9034-829CDF5C6009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48133" name="그룹 3">
            <a:extLst>
              <a:ext uri="{FF2B5EF4-FFF2-40B4-BE49-F238E27FC236}">
                <a16:creationId xmlns:a16="http://schemas.microsoft.com/office/drawing/2014/main" id="{6AD2390D-F5CF-4DBC-86D2-19CC4687F73C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11438"/>
            <a:ext cx="4384675" cy="3913187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262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151"/>
              <a:ext cx="4018708" cy="16646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15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분 이내 백업으로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비용 효율적 액티브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-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스텐바이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구축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가장 최근 백업 버전으로 서비스</a:t>
              </a:r>
            </a:p>
          </p:txBody>
        </p:sp>
        <p:grpSp>
          <p:nvGrpSpPr>
            <p:cNvPr id="48149" name="그룹 54">
              <a:extLst>
                <a:ext uri="{FF2B5EF4-FFF2-40B4-BE49-F238E27FC236}">
                  <a16:creationId xmlns:a16="http://schemas.microsoft.com/office/drawing/2014/main" id="{B2CB901A-58E9-4218-9250-1A5C9935F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408" y="2549076"/>
              <a:ext cx="3464585" cy="1791041"/>
              <a:chOff x="336800" y="2114163"/>
              <a:chExt cx="2864772" cy="1133503"/>
            </a:xfrm>
          </p:grpSpPr>
          <p:grpSp>
            <p:nvGrpSpPr>
              <p:cNvPr id="48150" name="그룹 55">
                <a:extLst>
                  <a:ext uri="{FF2B5EF4-FFF2-40B4-BE49-F238E27FC236}">
                    <a16:creationId xmlns:a16="http://schemas.microsoft.com/office/drawing/2014/main" id="{A5EDF95F-A193-42C6-B19F-D3DAB3C347C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800" y="2379095"/>
                <a:ext cx="2864772" cy="868571"/>
                <a:chOff x="1811467" y="3871425"/>
                <a:chExt cx="5010380" cy="1843115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E030B57-D0E3-4A20-AC8D-DFBBB920325C}"/>
                    </a:ext>
                  </a:extLst>
                </p:cNvPr>
                <p:cNvSpPr/>
                <p:nvPr/>
              </p:nvSpPr>
              <p:spPr>
                <a:xfrm>
                  <a:off x="5870424" y="4279426"/>
                  <a:ext cx="416627" cy="394765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000" kern="0" dirty="0" err="1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cxnSp>
              <p:nvCxnSpPr>
                <p:cNvPr id="48155" name="연결선: 구부러짐 60">
                  <a:extLst>
                    <a:ext uri="{FF2B5EF4-FFF2-40B4-BE49-F238E27FC236}">
                      <a16:creationId xmlns:a16="http://schemas.microsoft.com/office/drawing/2014/main" id="{64CBA305-A10A-4F00-B152-8F4D43592AAF}"/>
                    </a:ext>
                  </a:extLst>
                </p:cNvPr>
                <p:cNvCxnSpPr>
                  <a:cxnSpLocks/>
                  <a:stCxn id="48158" idx="3"/>
                  <a:endCxn id="60" idx="4"/>
                </p:cNvCxnSpPr>
                <p:nvPr/>
              </p:nvCxnSpPr>
              <p:spPr bwMode="auto">
                <a:xfrm flipV="1">
                  <a:off x="4522967" y="4672739"/>
                  <a:ext cx="1556453" cy="329817"/>
                </a:xfrm>
                <a:prstGeom prst="curvedConnector2">
                  <a:avLst/>
                </a:prstGeom>
                <a:noFill/>
                <a:ln w="38100" algn="ctr">
                  <a:solidFill>
                    <a:srgbClr val="00B336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pic>
              <p:nvPicPr>
                <p:cNvPr id="48156" name="그림 61">
                  <a:extLst>
                    <a:ext uri="{FF2B5EF4-FFF2-40B4-BE49-F238E27FC236}">
                      <a16:creationId xmlns:a16="http://schemas.microsoft.com/office/drawing/2014/main" id="{2A368025-1DAC-4E58-9B58-6910A0F5F5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8655" y="3871425"/>
                  <a:ext cx="1333192" cy="14400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157" name="그림 62">
                  <a:extLst>
                    <a:ext uri="{FF2B5EF4-FFF2-40B4-BE49-F238E27FC236}">
                      <a16:creationId xmlns:a16="http://schemas.microsoft.com/office/drawing/2014/main" id="{C3B72FD6-63DC-4638-9C12-B38EA8984D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0709"/>
                <a:stretch>
                  <a:fillRect/>
                </a:stretch>
              </p:blipFill>
              <p:spPr bwMode="auto">
                <a:xfrm>
                  <a:off x="1964503" y="4672739"/>
                  <a:ext cx="815946" cy="6510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8158" name="그림 63">
                  <a:extLst>
                    <a:ext uri="{FF2B5EF4-FFF2-40B4-BE49-F238E27FC236}">
                      <a16:creationId xmlns:a16="http://schemas.microsoft.com/office/drawing/2014/main" id="{884A2F9C-651A-4743-9B27-C3D7711903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94783" y="4644698"/>
                  <a:ext cx="628184" cy="7157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AD7ED82-AE7E-4353-8E7A-A059D4D01DDD}"/>
                    </a:ext>
                  </a:extLst>
                </p:cNvPr>
                <p:cNvSpPr txBox="1"/>
                <p:nvPr/>
              </p:nvSpPr>
              <p:spPr>
                <a:xfrm>
                  <a:off x="1811467" y="5191094"/>
                  <a:ext cx="1230943" cy="523446"/>
                </a:xfrm>
                <a:prstGeom prst="rect">
                  <a:avLst/>
                </a:prstGeom>
                <a:noFill/>
              </p:spPr>
              <p:txBody>
                <a:bodyPr lIns="36000" tIns="36000" rIns="36000" bIns="36000" anchor="ctr">
                  <a:spAutoFit/>
                </a:bodyPr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r>
                    <a:rPr lang="en-US" altLang="ko-KR" sz="1000" kern="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VM/x86 </a:t>
                  </a: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물리환경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20DF84C-DFAC-4527-8A0F-002D62069C52}"/>
                    </a:ext>
                  </a:extLst>
                </p:cNvPr>
                <p:cNvSpPr txBox="1"/>
                <p:nvPr/>
              </p:nvSpPr>
              <p:spPr>
                <a:xfrm>
                  <a:off x="3297016" y="5362593"/>
                  <a:ext cx="1773821" cy="311307"/>
                </a:xfrm>
                <a:prstGeom prst="rect">
                  <a:avLst/>
                </a:prstGeom>
                <a:noFill/>
              </p:spPr>
              <p:txBody>
                <a:bodyPr lIns="36000" tIns="36000" rIns="36000" bIns="36000" anchor="ctr">
                  <a:spAutoFit/>
                </a:bodyPr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백업저장소 </a:t>
                  </a:r>
                </a:p>
              </p:txBody>
            </p:sp>
            <p:cxnSp>
              <p:nvCxnSpPr>
                <p:cNvPr id="48161" name="직선 화살표 연결선 66">
                  <a:extLst>
                    <a:ext uri="{FF2B5EF4-FFF2-40B4-BE49-F238E27FC236}">
                      <a16:creationId xmlns:a16="http://schemas.microsoft.com/office/drawing/2014/main" id="{D94E566E-5D49-4A8E-B103-3C543B54BD73}"/>
                    </a:ext>
                  </a:extLst>
                </p:cNvPr>
                <p:cNvCxnSpPr>
                  <a:cxnSpLocks/>
                  <a:stCxn id="48157" idx="3"/>
                  <a:endCxn id="48158" idx="1"/>
                </p:cNvCxnSpPr>
                <p:nvPr/>
              </p:nvCxnSpPr>
              <p:spPr bwMode="auto">
                <a:xfrm>
                  <a:off x="2780449" y="4998256"/>
                  <a:ext cx="1114335" cy="4300"/>
                </a:xfrm>
                <a:prstGeom prst="straightConnector1">
                  <a:avLst/>
                </a:prstGeom>
                <a:noFill/>
                <a:ln w="38100" algn="ctr">
                  <a:solidFill>
                    <a:srgbClr val="22A9E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8BD3595-6937-47AE-A25C-DB5E6541FABE}"/>
                    </a:ext>
                  </a:extLst>
                </p:cNvPr>
                <p:cNvSpPr txBox="1"/>
                <p:nvPr/>
              </p:nvSpPr>
              <p:spPr>
                <a:xfrm>
                  <a:off x="5537964" y="5297163"/>
                  <a:ext cx="1081547" cy="311307"/>
                </a:xfrm>
                <a:prstGeom prst="rect">
                  <a:avLst/>
                </a:prstGeom>
                <a:noFill/>
              </p:spPr>
              <p:txBody>
                <a:bodyPr lIns="36000" tIns="36000" rIns="36000" bIns="36000" anchor="ctr">
                  <a:spAutoFit/>
                </a:bodyPr>
                <a:lstStyle/>
                <a:p>
                  <a:pPr algn="ctr" defTabSz="685800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가상화</a:t>
                  </a:r>
                </a:p>
              </p:txBody>
            </p:sp>
            <p:pic>
              <p:nvPicPr>
                <p:cNvPr id="48163" name="그림 68">
                  <a:extLst>
                    <a:ext uri="{FF2B5EF4-FFF2-40B4-BE49-F238E27FC236}">
                      <a16:creationId xmlns:a16="http://schemas.microsoft.com/office/drawing/2014/main" id="{CF35AA2D-BF14-42CD-9483-3D7DE545B4A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84564" y="4402739"/>
                  <a:ext cx="539420" cy="540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7" name="폭발: 14pt 56">
                <a:extLst>
                  <a:ext uri="{FF2B5EF4-FFF2-40B4-BE49-F238E27FC236}">
                    <a16:creationId xmlns:a16="http://schemas.microsoft.com/office/drawing/2014/main" id="{757DF03C-16F5-4044-9FAB-0EEC2B75373E}"/>
                  </a:ext>
                </a:extLst>
              </p:cNvPr>
              <p:cNvSpPr/>
              <p:nvPr/>
            </p:nvSpPr>
            <p:spPr bwMode="auto">
              <a:xfrm rot="20419677">
                <a:off x="1474290" y="2114163"/>
                <a:ext cx="1083109" cy="596449"/>
              </a:xfrm>
              <a:prstGeom prst="irregularSeal2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defTabSz="914099" eaLnBrk="1" hangingPunct="1">
                  <a:defRPr/>
                </a:pPr>
                <a:r>
                  <a:rPr lang="ko-KR" altLang="en-US" sz="1000" b="1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ea typeface="+mn-ea"/>
                    <a:cs typeface="Tahoma" panose="020B0604030504040204" pitchFamily="34" charset="0"/>
                  </a:rPr>
                  <a:t>즉시 복구</a:t>
                </a:r>
              </a:p>
            </p:txBody>
          </p:sp>
          <p:sp>
            <p:nvSpPr>
              <p:cNvPr id="58" name="폭발: 14pt 57">
                <a:extLst>
                  <a:ext uri="{FF2B5EF4-FFF2-40B4-BE49-F238E27FC236}">
                    <a16:creationId xmlns:a16="http://schemas.microsoft.com/office/drawing/2014/main" id="{A32F16F3-105B-46F3-B460-BE4F3549F406}"/>
                  </a:ext>
                </a:extLst>
              </p:cNvPr>
              <p:cNvSpPr/>
              <p:nvPr/>
            </p:nvSpPr>
            <p:spPr bwMode="auto">
              <a:xfrm rot="20419677">
                <a:off x="531702" y="2291801"/>
                <a:ext cx="754343" cy="520073"/>
              </a:xfrm>
              <a:prstGeom prst="irregularSeal2">
                <a:avLst/>
              </a:prstGeom>
              <a:solidFill>
                <a:srgbClr val="FF9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defTabSz="914099" eaLnBrk="1" hangingPunct="1"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서비스</a:t>
                </a:r>
                <a:endParaRPr lang="en-US" altLang="ko-KR" sz="1000" b="1" kern="0" dirty="0">
                  <a:solidFill>
                    <a:srgbClr val="FFFFFF"/>
                  </a:solidFill>
                  <a:latin typeface="+mn-ea"/>
                  <a:ea typeface="+mn-ea"/>
                  <a:cs typeface="Tahoma" panose="020B0604030504040204" pitchFamily="34" charset="0"/>
                </a:endParaRPr>
              </a:p>
              <a:p>
                <a:pPr algn="ctr" defTabSz="914099" eaLnBrk="1" hangingPunct="1"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다운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913C89-5863-4530-94B3-45B904AE8D86}"/>
                  </a:ext>
                </a:extLst>
              </p:cNvPr>
              <p:cNvSpPr txBox="1"/>
              <p:nvPr/>
            </p:nvSpPr>
            <p:spPr>
              <a:xfrm>
                <a:off x="652012" y="2930208"/>
                <a:ext cx="1015416" cy="146704"/>
              </a:xfrm>
              <a:prstGeom prst="rect">
                <a:avLst/>
              </a:prstGeom>
              <a:noFill/>
            </p:spPr>
            <p:txBody>
              <a:bodyPr lIns="36000" tIns="36000" rIns="36000" bIns="36000" anchor="ctr">
                <a:spAutoFit/>
              </a:bodyPr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ko-KR" altLang="en-US" sz="1000" b="1" kern="0">
                    <a:solidFill>
                      <a:srgbClr val="0070C0"/>
                    </a:solidFill>
                    <a:latin typeface="+mn-ea"/>
                    <a:ea typeface="+mn-ea"/>
                  </a:rPr>
                  <a:t>백업</a:t>
                </a:r>
                <a:endParaRPr lang="ko-KR" altLang="en-US" sz="1000" b="1" kern="0" dirty="0">
                  <a:solidFill>
                    <a:srgbClr val="0070C0"/>
                  </a:solidFill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48134" name="그룹 5">
            <a:extLst>
              <a:ext uri="{FF2B5EF4-FFF2-40B4-BE49-F238E27FC236}">
                <a16:creationId xmlns:a16="http://schemas.microsoft.com/office/drawing/2014/main" id="{6FA950EB-FA54-4436-84DE-2CDB2EC6D9C2}"/>
              </a:ext>
            </a:extLst>
          </p:cNvPr>
          <p:cNvGrpSpPr>
            <a:grpSpLocks/>
          </p:cNvGrpSpPr>
          <p:nvPr/>
        </p:nvGrpSpPr>
        <p:grpSpPr bwMode="auto">
          <a:xfrm>
            <a:off x="5132388" y="2598738"/>
            <a:ext cx="4392612" cy="3925887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912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679"/>
              <a:ext cx="3877789" cy="1664111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포트접속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핑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핫빗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체크와 커스텀 스크립트를 사용해 특정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과 그 서비스의 유효성 검증 자동화</a:t>
              </a: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 검증 환경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–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기능과 연동하여 패치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개발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QA,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업그레이드 작업을 실제 환경과 동일하게 구성한후 사전 테스트 또는 검증 작업 가능</a:t>
              </a:r>
            </a:p>
          </p:txBody>
        </p:sp>
        <p:pic>
          <p:nvPicPr>
            <p:cNvPr id="48146" name="Picture 2" descr="Schema - How Veeam SureBackup automatically verifies the recoverability of every VM backup">
              <a:extLst>
                <a:ext uri="{FF2B5EF4-FFF2-40B4-BE49-F238E27FC236}">
                  <a16:creationId xmlns:a16="http://schemas.microsoft.com/office/drawing/2014/main" id="{35BFECAC-05DB-43CF-9EF2-F6BF0B319C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71" y="2618390"/>
              <a:ext cx="3164051" cy="1802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3380A4E-0D59-478C-9895-45BD0E1FE47A}"/>
              </a:ext>
            </a:extLst>
          </p:cNvPr>
          <p:cNvSpPr txBox="1"/>
          <p:nvPr/>
        </p:nvSpPr>
        <p:spPr>
          <a:xfrm>
            <a:off x="5954713" y="3008573"/>
            <a:ext cx="376237" cy="380480"/>
          </a:xfrm>
          <a:prstGeom prst="rect">
            <a:avLst/>
          </a:prstGeom>
          <a:solidFill>
            <a:schemeClr val="bg1"/>
          </a:solidFill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000" dirty="0">
                <a:latin typeface="+mn-ea"/>
                <a:ea typeface="+mn-ea"/>
              </a:rPr>
              <a:t>백업 서버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03F72-FD25-4F23-AEBA-F8233A611B0F}"/>
              </a:ext>
            </a:extLst>
          </p:cNvPr>
          <p:cNvSpPr txBox="1"/>
          <p:nvPr/>
        </p:nvSpPr>
        <p:spPr>
          <a:xfrm>
            <a:off x="5567363" y="4272174"/>
            <a:ext cx="795337" cy="226591"/>
          </a:xfrm>
          <a:prstGeom prst="rect">
            <a:avLst/>
          </a:prstGeom>
          <a:solidFill>
            <a:schemeClr val="bg1"/>
          </a:solidFill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EAD21F-673D-4E40-80D9-7BBEFE161F01}"/>
              </a:ext>
            </a:extLst>
          </p:cNvPr>
          <p:cNvSpPr txBox="1"/>
          <p:nvPr/>
        </p:nvSpPr>
        <p:spPr>
          <a:xfrm>
            <a:off x="6731000" y="4088024"/>
            <a:ext cx="974725" cy="226591"/>
          </a:xfrm>
          <a:prstGeom prst="rect">
            <a:avLst/>
          </a:prstGeom>
          <a:solidFill>
            <a:schemeClr val="bg1"/>
          </a:solidFill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000" dirty="0">
                <a:latin typeface="+mn-ea"/>
                <a:ea typeface="+mn-ea"/>
              </a:rPr>
              <a:t>가상 검증 환경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73270-8669-446B-A826-3D9BC99285C8}"/>
              </a:ext>
            </a:extLst>
          </p:cNvPr>
          <p:cNvSpPr txBox="1"/>
          <p:nvPr/>
        </p:nvSpPr>
        <p:spPr>
          <a:xfrm>
            <a:off x="8156575" y="4061830"/>
            <a:ext cx="974725" cy="226591"/>
          </a:xfrm>
          <a:prstGeom prst="rect">
            <a:avLst/>
          </a:prstGeom>
          <a:solidFill>
            <a:schemeClr val="bg1"/>
          </a:solidFill>
        </p:spPr>
        <p:txBody>
          <a:bodyPr lIns="36000" tIns="36000" rIns="36000" bIns="36000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000" dirty="0">
                <a:latin typeface="+mn-ea"/>
                <a:ea typeface="+mn-ea"/>
              </a:rPr>
              <a:t>백업 저장소</a:t>
            </a:r>
          </a:p>
        </p:txBody>
      </p:sp>
      <p:pic>
        <p:nvPicPr>
          <p:cNvPr id="48139" name="그림 34">
            <a:extLst>
              <a:ext uri="{FF2B5EF4-FFF2-40B4-BE49-F238E27FC236}">
                <a16:creationId xmlns:a16="http://schemas.microsoft.com/office/drawing/2014/main" id="{6CC33B9D-C3EF-4DD3-98B7-FB5EC22A2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텍스트 개체 틀 2">
            <a:extLst>
              <a:ext uri="{FF2B5EF4-FFF2-40B4-BE49-F238E27FC236}">
                <a16:creationId xmlns:a16="http://schemas.microsoft.com/office/drawing/2014/main" id="{5395A7EA-A63B-403C-8BAE-DDCEBE01637A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가상환경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과 물리환경 서버 장애 시 백업본으로 즉시 서비스 가동을 지원하며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백업의 유효성 검증과 테스트를 자동화 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8" name="텍스트 개체 틀 169">
            <a:extLst>
              <a:ext uri="{FF2B5EF4-FFF2-40B4-BE49-F238E27FC236}">
                <a16:creationId xmlns:a16="http://schemas.microsoft.com/office/drawing/2014/main" id="{1E47EF0A-B721-4D7A-AA4F-E23A98ED6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FD0C709E-D2A4-4B15-B1F7-A77F9C97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C16F57CF-07E8-4F5F-B7B1-0E95BA3E6711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번호 개체 틀 1">
            <a:extLst>
              <a:ext uri="{FF2B5EF4-FFF2-40B4-BE49-F238E27FC236}">
                <a16:creationId xmlns:a16="http://schemas.microsoft.com/office/drawing/2014/main" id="{F8D681F9-8081-4A37-8C8B-182008BD69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832ABB-11B5-4D12-B2C9-17D5DDB8553C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26627" name="그룹 11">
            <a:extLst>
              <a:ext uri="{FF2B5EF4-FFF2-40B4-BE49-F238E27FC236}">
                <a16:creationId xmlns:a16="http://schemas.microsoft.com/office/drawing/2014/main" id="{C36E9B86-BC59-46D9-9F80-16FC383EF019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053842"/>
            <a:ext cx="7239000" cy="1006976"/>
            <a:chOff x="440270" y="3552281"/>
            <a:chExt cx="7238263" cy="1008000"/>
          </a:xfrm>
        </p:grpSpPr>
        <p:sp>
          <p:nvSpPr>
            <p:cNvPr id="26630" name="TextBox 14">
              <a:extLst>
                <a:ext uri="{FF2B5EF4-FFF2-40B4-BE49-F238E27FC236}">
                  <a16:creationId xmlns:a16="http://schemas.microsoft.com/office/drawing/2014/main" id="{CA10651D-19E3-4152-BB64-3F4C616ABE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466" y="3552281"/>
              <a:ext cx="4233067" cy="10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Aft>
                  <a:spcPts val="200"/>
                </a:spcAft>
              </a:pP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26629" name="TextBox 13">
              <a:extLst>
                <a:ext uri="{FF2B5EF4-FFF2-40B4-BE49-F238E27FC236}">
                  <a16:creationId xmlns:a16="http://schemas.microsoft.com/office/drawing/2014/main" id="{58D19D30-60F2-4398-B732-2173DED9F7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270" y="3714101"/>
              <a:ext cx="5850475" cy="68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marL="400050" indent="-4000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indent="0" eaLnBrk="1" latinLnBrk="0" hangingPunct="1">
                <a:spcAft>
                  <a:spcPts val="200"/>
                </a:spcAft>
              </a:pPr>
              <a:r>
                <a:rPr lang="en-US" altLang="ko-KR" sz="4000" b="1" dirty="0">
                  <a:latin typeface="+mn-ea"/>
                  <a:ea typeface="+mn-ea"/>
                </a:rPr>
                <a:t>1. </a:t>
              </a:r>
              <a:r>
                <a:rPr lang="ko-KR" altLang="en-US" sz="4000" b="1" dirty="0">
                  <a:latin typeface="+mn-ea"/>
                  <a:ea typeface="+mn-ea"/>
                </a:rPr>
                <a:t>제안시스템 특장점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787400" y="2181225"/>
            <a:ext cx="3600450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에이전트리스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가상화 시스템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526088" y="2181225"/>
            <a:ext cx="3600450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자동 설치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– x86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시스템</a:t>
            </a:r>
          </a:p>
        </p:txBody>
      </p:sp>
      <p:sp>
        <p:nvSpPr>
          <p:cNvPr id="49157" name="슬라이드 번호 개체 틀 6">
            <a:extLst>
              <a:ext uri="{FF2B5EF4-FFF2-40B4-BE49-F238E27FC236}">
                <a16:creationId xmlns:a16="http://schemas.microsoft.com/office/drawing/2014/main" id="{64764238-B199-446C-AEEE-D2767632B9BB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0A20089-D809-4E8A-9BBD-F3F3B9F370E2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49158" name="그룹 5">
            <a:extLst>
              <a:ext uri="{FF2B5EF4-FFF2-40B4-BE49-F238E27FC236}">
                <a16:creationId xmlns:a16="http://schemas.microsoft.com/office/drawing/2014/main" id="{B76E174D-F597-4612-AE6C-1CF5DD681D78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00325"/>
            <a:ext cx="4397375" cy="3924300"/>
            <a:chOff x="752838" y="2312989"/>
            <a:chExt cx="4092212" cy="4058802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752838" y="2312989"/>
              <a:ext cx="4092212" cy="233315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752838" y="4683907"/>
              <a:ext cx="4092212" cy="16878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 설치가 필요 없는 에이전트리스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방식의 가상화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시스템 백업 구성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시스템의 기본 정보로 백업 구성이 가능하여 운영 시스템에 대한 영향 최소화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하이퍼바이저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정보만으로 데이터 보호 대상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 대한 모든 정보를 업데이트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grpSp>
          <p:nvGrpSpPr>
            <p:cNvPr id="49201" name="그룹 9">
              <a:extLst>
                <a:ext uri="{FF2B5EF4-FFF2-40B4-BE49-F238E27FC236}">
                  <a16:creationId xmlns:a16="http://schemas.microsoft.com/office/drawing/2014/main" id="{9EB6759A-FD01-498B-B152-3B99E05B11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4774" y="2329409"/>
              <a:ext cx="3852517" cy="2311599"/>
              <a:chOff x="998620" y="2447217"/>
              <a:chExt cx="2963768" cy="1628145"/>
            </a:xfrm>
          </p:grpSpPr>
          <p:pic>
            <p:nvPicPr>
              <p:cNvPr id="49202" name="그림 35">
                <a:extLst>
                  <a:ext uri="{FF2B5EF4-FFF2-40B4-BE49-F238E27FC236}">
                    <a16:creationId xmlns:a16="http://schemas.microsoft.com/office/drawing/2014/main" id="{1B14886D-6C0E-4AD4-98E6-7E0A970356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1098" y="2686910"/>
                <a:ext cx="1771290" cy="1388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9203" name="Group 142">
                <a:extLst>
                  <a:ext uri="{FF2B5EF4-FFF2-40B4-BE49-F238E27FC236}">
                    <a16:creationId xmlns:a16="http://schemas.microsoft.com/office/drawing/2014/main" id="{222E0091-37FF-4F85-A6D7-D83583BA8E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38398" y="2812021"/>
                <a:ext cx="891034" cy="1096671"/>
                <a:chOff x="575264" y="2528302"/>
                <a:chExt cx="1741705" cy="2224321"/>
              </a:xfrm>
            </p:grpSpPr>
            <p:cxnSp>
              <p:nvCxnSpPr>
                <p:cNvPr id="39" name="Straight Connector 143">
                  <a:extLst>
                    <a:ext uri="{FF2B5EF4-FFF2-40B4-BE49-F238E27FC236}">
                      <a16:creationId xmlns:a16="http://schemas.microsoft.com/office/drawing/2014/main" id="{7A9F7925-B338-41AA-9008-2449A8550647}"/>
                    </a:ext>
                  </a:extLst>
                </p:cNvPr>
                <p:cNvCxnSpPr>
                  <a:stCxn id="49218" idx="2"/>
                </p:cNvCxnSpPr>
                <p:nvPr/>
              </p:nvCxnSpPr>
              <p:spPr>
                <a:xfrm>
                  <a:off x="1466110" y="4108171"/>
                  <a:ext cx="4443" cy="340109"/>
                </a:xfrm>
                <a:prstGeom prst="line">
                  <a:avLst/>
                </a:prstGeom>
                <a:ln w="15875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213" name="Group 144">
                  <a:extLst>
                    <a:ext uri="{FF2B5EF4-FFF2-40B4-BE49-F238E27FC236}">
                      <a16:creationId xmlns:a16="http://schemas.microsoft.com/office/drawing/2014/main" id="{F5F72F7B-50BD-431F-9B10-EAA834FFE0E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856611" y="2884476"/>
                  <a:ext cx="1224136" cy="1224136"/>
                  <a:chOff x="1435977" y="2620320"/>
                  <a:chExt cx="1603555" cy="1590448"/>
                </a:xfrm>
              </p:grpSpPr>
              <p:pic>
                <p:nvPicPr>
                  <p:cNvPr id="49216" name="Picture 6">
                    <a:extLst>
                      <a:ext uri="{FF2B5EF4-FFF2-40B4-BE49-F238E27FC236}">
                        <a16:creationId xmlns:a16="http://schemas.microsoft.com/office/drawing/2014/main" id="{150CD6A2-1CC5-4B7F-8532-76DA830AB17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35977" y="2620320"/>
                    <a:ext cx="1603555" cy="36419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9217" name="Picture 2">
                    <a:extLst>
                      <a:ext uri="{FF2B5EF4-FFF2-40B4-BE49-F238E27FC236}">
                        <a16:creationId xmlns:a16="http://schemas.microsoft.com/office/drawing/2014/main" id="{34BD5121-65DC-49E0-BBF9-C3B1D889A2E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35977" y="3051220"/>
                    <a:ext cx="1588577" cy="94237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49218" name="Picture 2">
                    <a:extLst>
                      <a:ext uri="{FF2B5EF4-FFF2-40B4-BE49-F238E27FC236}">
                        <a16:creationId xmlns:a16="http://schemas.microsoft.com/office/drawing/2014/main" id="{5EB9668A-B9BF-4A3A-B27E-1BB94DDD9ED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91746" y="3924589"/>
                    <a:ext cx="1085321" cy="286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55529A9-60E2-4B5E-8AD2-8CD143DE6225}"/>
                    </a:ext>
                  </a:extLst>
                </p:cNvPr>
                <p:cNvSpPr txBox="1"/>
                <p:nvPr/>
              </p:nvSpPr>
              <p:spPr>
                <a:xfrm>
                  <a:off x="575264" y="2528302"/>
                  <a:ext cx="1741705" cy="363800"/>
                </a:xfrm>
                <a:prstGeom prst="rect">
                  <a:avLst/>
                </a:prstGeom>
                <a:noFill/>
              </p:spPr>
              <p:txBody>
                <a:bodyPr anchor="ctr">
                  <a:spAutoFit/>
                </a:bodyPr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에이전트리스</a:t>
                  </a:r>
                  <a:endParaRPr lang="en-SG" sz="1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  <p:pic>
              <p:nvPicPr>
                <p:cNvPr id="49215" name="Picture 4">
                  <a:extLst>
                    <a:ext uri="{FF2B5EF4-FFF2-40B4-BE49-F238E27FC236}">
                      <a16:creationId xmlns:a16="http://schemas.microsoft.com/office/drawing/2014/main" id="{29A54156-0A92-4427-A4A4-7682C1AB4FD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6179" y="4256041"/>
                  <a:ext cx="488237" cy="4965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9204" name="그림 49">
                <a:extLst>
                  <a:ext uri="{FF2B5EF4-FFF2-40B4-BE49-F238E27FC236}">
                    <a16:creationId xmlns:a16="http://schemas.microsoft.com/office/drawing/2014/main" id="{684AC134-DA3B-4192-A855-A88C9A93BA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02807" y="3392442"/>
                <a:ext cx="1352830" cy="2570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8C689BD-08D3-4C8C-88BD-0DB1356A65D3}"/>
                  </a:ext>
                </a:extLst>
              </p:cNvPr>
              <p:cNvSpPr/>
              <p:nvPr/>
            </p:nvSpPr>
            <p:spPr>
              <a:xfrm>
                <a:off x="998620" y="2447217"/>
                <a:ext cx="1741152" cy="2690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b="1" dirty="0" err="1">
                    <a:latin typeface="+mn-ea"/>
                    <a:ea typeface="+mn-ea"/>
                  </a:rPr>
                  <a:t>하이퍼바이져</a:t>
                </a:r>
                <a:r>
                  <a:rPr lang="ko-KR" altLang="en-US" sz="900" b="1" dirty="0">
                    <a:latin typeface="+mn-ea"/>
                    <a:ea typeface="+mn-ea"/>
                  </a:rPr>
                  <a:t> </a:t>
                </a:r>
                <a:r>
                  <a:rPr lang="en-US" altLang="ko-KR" sz="900" b="1" dirty="0">
                    <a:latin typeface="+mn-ea"/>
                    <a:ea typeface="+mn-ea"/>
                  </a:rPr>
                  <a:t>IP &amp; Account</a:t>
                </a:r>
              </a:p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b="1" dirty="0">
                    <a:latin typeface="+mn-ea"/>
                    <a:ea typeface="+mn-ea"/>
                  </a:rPr>
                  <a:t>정보만으로 빠른 백업 구성</a:t>
                </a:r>
                <a:endParaRPr lang="en-US" altLang="ko-KR" sz="900" b="1" dirty="0">
                  <a:latin typeface="+mn-ea"/>
                  <a:ea typeface="+mn-ea"/>
                </a:endParaRPr>
              </a:p>
            </p:txBody>
          </p: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6F5F0781-80AB-4B0E-8DB4-F5C171546423}"/>
                  </a:ext>
                </a:extLst>
              </p:cNvPr>
              <p:cNvCxnSpPr>
                <a:cxnSpLocks/>
                <a:stCxn id="49210" idx="1"/>
              </p:cNvCxnSpPr>
              <p:nvPr/>
            </p:nvCxnSpPr>
            <p:spPr>
              <a:xfrm flipH="1" flipV="1">
                <a:off x="1729404" y="3210479"/>
                <a:ext cx="473929" cy="17115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207" name="그룹 87">
                <a:extLst>
                  <a:ext uri="{FF2B5EF4-FFF2-40B4-BE49-F238E27FC236}">
                    <a16:creationId xmlns:a16="http://schemas.microsoft.com/office/drawing/2014/main" id="{1B418E1F-1F3C-466C-8678-396F45D598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9467" y="3147641"/>
                <a:ext cx="560571" cy="572859"/>
                <a:chOff x="1544606" y="2595664"/>
                <a:chExt cx="560571" cy="572859"/>
              </a:xfrm>
            </p:grpSpPr>
            <p:grpSp>
              <p:nvGrpSpPr>
                <p:cNvPr id="49208" name="그룹 88">
                  <a:extLst>
                    <a:ext uri="{FF2B5EF4-FFF2-40B4-BE49-F238E27FC236}">
                      <a16:creationId xmlns:a16="http://schemas.microsoft.com/office/drawing/2014/main" id="{A88EB076-D859-440E-BD9E-10C31AD081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68837" y="2595664"/>
                  <a:ext cx="536340" cy="466990"/>
                  <a:chOff x="4272764" y="2569508"/>
                  <a:chExt cx="536340" cy="466990"/>
                </a:xfrm>
              </p:grpSpPr>
              <p:pic>
                <p:nvPicPr>
                  <p:cNvPr id="49210" name="그림 4">
                    <a:extLst>
                      <a:ext uri="{FF2B5EF4-FFF2-40B4-BE49-F238E27FC236}">
                        <a16:creationId xmlns:a16="http://schemas.microsoft.com/office/drawing/2014/main" id="{6658BB46-6DDC-4D25-8963-6D600B7514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272764" y="2569508"/>
                    <a:ext cx="463071" cy="46699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211" name="그림 34">
                    <a:extLst>
                      <a:ext uri="{FF2B5EF4-FFF2-40B4-BE49-F238E27FC236}">
                        <a16:creationId xmlns:a16="http://schemas.microsoft.com/office/drawing/2014/main" id="{F4E093D9-6741-4B86-AC19-46AE10BEF0A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70601" y="2637308"/>
                    <a:ext cx="138503" cy="1606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90" name="직사각형 89">
                  <a:extLst>
                    <a:ext uri="{FF2B5EF4-FFF2-40B4-BE49-F238E27FC236}">
                      <a16:creationId xmlns:a16="http://schemas.microsoft.com/office/drawing/2014/main" id="{37450B10-782E-466A-947D-987A62350397}"/>
                    </a:ext>
                  </a:extLst>
                </p:cNvPr>
                <p:cNvSpPr/>
                <p:nvPr/>
              </p:nvSpPr>
              <p:spPr>
                <a:xfrm>
                  <a:off x="1544606" y="3022787"/>
                  <a:ext cx="490978" cy="145736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700" b="1" dirty="0">
                      <a:latin typeface="+mn-ea"/>
                      <a:ea typeface="+mn-ea"/>
                    </a:rPr>
                    <a:t>백업서버</a:t>
                  </a:r>
                  <a:endParaRPr lang="en-US" altLang="ko-KR" sz="700" b="1" dirty="0">
                    <a:latin typeface="+mn-ea"/>
                    <a:ea typeface="+mn-ea"/>
                  </a:endParaRPr>
                </a:p>
              </p:txBody>
            </p:sp>
          </p:grpSp>
        </p:grpSp>
      </p:grpSp>
      <p:grpSp>
        <p:nvGrpSpPr>
          <p:cNvPr id="49159" name="그룹 7">
            <a:extLst>
              <a:ext uri="{FF2B5EF4-FFF2-40B4-BE49-F238E27FC236}">
                <a16:creationId xmlns:a16="http://schemas.microsoft.com/office/drawing/2014/main" id="{FFE11320-07EF-4ED2-9D53-E06D42FC381E}"/>
              </a:ext>
            </a:extLst>
          </p:cNvPr>
          <p:cNvGrpSpPr>
            <a:grpSpLocks/>
          </p:cNvGrpSpPr>
          <p:nvPr/>
        </p:nvGrpSpPr>
        <p:grpSpPr bwMode="auto">
          <a:xfrm>
            <a:off x="5127625" y="2595563"/>
            <a:ext cx="4397375" cy="3929062"/>
            <a:chOff x="5060063" y="2299410"/>
            <a:chExt cx="4092212" cy="4072381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5060063" y="2299410"/>
              <a:ext cx="4092212" cy="2341413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5060063" y="4678668"/>
              <a:ext cx="4092212" cy="1693123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에이전트의 자동 설치 및 삭제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에이전트의 자동화된 업데이트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개별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AD, CSV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리스트와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같은 다양한 설치 대상 지정을 통한 자동화된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설치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업그레이드 과정 상세 리포팅 기능</a:t>
              </a:r>
            </a:p>
          </p:txBody>
        </p:sp>
        <p:grpSp>
          <p:nvGrpSpPr>
            <p:cNvPr id="49165" name="그룹 8">
              <a:extLst>
                <a:ext uri="{FF2B5EF4-FFF2-40B4-BE49-F238E27FC236}">
                  <a16:creationId xmlns:a16="http://schemas.microsoft.com/office/drawing/2014/main" id="{67CD4EF1-6AA5-4226-9E3C-BCA16C54E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3023" y="2329028"/>
              <a:ext cx="3799674" cy="2149060"/>
              <a:chOff x="5192896" y="2329146"/>
              <a:chExt cx="3041802" cy="1687983"/>
            </a:xfrm>
          </p:grpSpPr>
          <p:pic>
            <p:nvPicPr>
              <p:cNvPr id="49166" name="그림 34">
                <a:extLst>
                  <a:ext uri="{FF2B5EF4-FFF2-40B4-BE49-F238E27FC236}">
                    <a16:creationId xmlns:a16="http://schemas.microsoft.com/office/drawing/2014/main" id="{1F4F77B8-C963-4179-B2D3-D05AA0A44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09" t="28253" b="28571"/>
              <a:stretch>
                <a:fillRect/>
              </a:stretch>
            </p:blipFill>
            <p:spPr bwMode="auto">
              <a:xfrm>
                <a:off x="6234034" y="2546565"/>
                <a:ext cx="1975790" cy="910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D88F24A-EF53-47F3-AFF2-1118907123AC}"/>
                  </a:ext>
                </a:extLst>
              </p:cNvPr>
              <p:cNvSpPr/>
              <p:nvPr/>
            </p:nvSpPr>
            <p:spPr>
              <a:xfrm>
                <a:off x="5192896" y="2329146"/>
                <a:ext cx="1328137" cy="1879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b="1" dirty="0">
                    <a:latin typeface="+mn-ea"/>
                    <a:ea typeface="+mn-ea"/>
                  </a:rPr>
                  <a:t>에이전트 자동 설치</a:t>
                </a:r>
                <a:endParaRPr lang="en-US" altLang="ko-KR" sz="900" b="1" dirty="0">
                  <a:latin typeface="+mn-ea"/>
                  <a:ea typeface="+mn-ea"/>
                </a:endParaRPr>
              </a:p>
            </p:txBody>
          </p:sp>
          <p:grpSp>
            <p:nvGrpSpPr>
              <p:cNvPr id="49168" name="그룹 53">
                <a:extLst>
                  <a:ext uri="{FF2B5EF4-FFF2-40B4-BE49-F238E27FC236}">
                    <a16:creationId xmlns:a16="http://schemas.microsoft.com/office/drawing/2014/main" id="{F8DF253F-DE72-45A4-B97C-21D9083D6F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47299" y="2637191"/>
                <a:ext cx="1274536" cy="1359159"/>
                <a:chOff x="3547449" y="2282220"/>
                <a:chExt cx="1274536" cy="1359159"/>
              </a:xfrm>
            </p:grpSpPr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2453F76C-70E5-4A57-8D38-34389F716832}"/>
                    </a:ext>
                  </a:extLst>
                </p:cNvPr>
                <p:cNvCxnSpPr>
                  <a:stCxn id="49191" idx="1"/>
                  <a:endCxn id="49197" idx="3"/>
                </p:cNvCxnSpPr>
                <p:nvPr/>
              </p:nvCxnSpPr>
              <p:spPr>
                <a:xfrm flipH="1" flipV="1">
                  <a:off x="4015785" y="2370938"/>
                  <a:ext cx="282658" cy="40710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267B0C5A-AAA5-4465-82F1-8F8998238505}"/>
                    </a:ext>
                  </a:extLst>
                </p:cNvPr>
                <p:cNvCxnSpPr>
                  <a:cxnSpLocks/>
                  <a:stCxn id="49191" idx="1"/>
                  <a:endCxn id="49194" idx="3"/>
                </p:cNvCxnSpPr>
                <p:nvPr/>
              </p:nvCxnSpPr>
              <p:spPr>
                <a:xfrm flipH="1">
                  <a:off x="4013420" y="2778040"/>
                  <a:ext cx="285023" cy="37091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9186" name="그룹 71">
                  <a:extLst>
                    <a:ext uri="{FF2B5EF4-FFF2-40B4-BE49-F238E27FC236}">
                      <a16:creationId xmlns:a16="http://schemas.microsoft.com/office/drawing/2014/main" id="{B1727B77-27F0-4EAF-85DC-73C7714CD71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47449" y="2282220"/>
                  <a:ext cx="567680" cy="560464"/>
                  <a:chOff x="3547449" y="2282220"/>
                  <a:chExt cx="567680" cy="560464"/>
                </a:xfrm>
              </p:grpSpPr>
              <p:pic>
                <p:nvPicPr>
                  <p:cNvPr id="49196" name="Picture 269">
                    <a:extLst>
                      <a:ext uri="{FF2B5EF4-FFF2-40B4-BE49-F238E27FC236}">
                        <a16:creationId xmlns:a16="http://schemas.microsoft.com/office/drawing/2014/main" id="{914C7591-8EF6-415E-9B24-425E1C62171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18421" y="2340373"/>
                    <a:ext cx="239557" cy="3651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197" name="Picture 82">
                    <a:extLst>
                      <a:ext uri="{FF2B5EF4-FFF2-40B4-BE49-F238E27FC236}">
                        <a16:creationId xmlns:a16="http://schemas.microsoft.com/office/drawing/2014/main" id="{49B7C766-8F00-4324-B26F-B8098881F3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79" r="2779"/>
                  <a:stretch>
                    <a:fillRect/>
                  </a:stretch>
                </p:blipFill>
                <p:spPr bwMode="auto">
                  <a:xfrm>
                    <a:off x="3838199" y="2282220"/>
                    <a:ext cx="177229" cy="177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3006E6D1-E3FB-4FC1-B274-2D7B9A9714E5}"/>
                      </a:ext>
                    </a:extLst>
                  </p:cNvPr>
                  <p:cNvSpPr/>
                  <p:nvPr/>
                </p:nvSpPr>
                <p:spPr>
                  <a:xfrm>
                    <a:off x="3547449" y="2679819"/>
                    <a:ext cx="567680" cy="162865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700" dirty="0">
                        <a:latin typeface="+mn-ea"/>
                        <a:ea typeface="+mn-ea"/>
                      </a:rPr>
                      <a:t>윈도우</a:t>
                    </a:r>
                    <a:endParaRPr lang="en-US" altLang="ko-KR" sz="7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9187" name="그룹 72">
                  <a:extLst>
                    <a:ext uri="{FF2B5EF4-FFF2-40B4-BE49-F238E27FC236}">
                      <a16:creationId xmlns:a16="http://schemas.microsoft.com/office/drawing/2014/main" id="{FA006FB1-AF99-4FF2-BA40-9032613B04C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52707" y="3060437"/>
                  <a:ext cx="396194" cy="580942"/>
                  <a:chOff x="3652707" y="3060437"/>
                  <a:chExt cx="396194" cy="580942"/>
                </a:xfrm>
              </p:grpSpPr>
              <p:pic>
                <p:nvPicPr>
                  <p:cNvPr id="49193" name="Picture 269">
                    <a:extLst>
                      <a:ext uri="{FF2B5EF4-FFF2-40B4-BE49-F238E27FC236}">
                        <a16:creationId xmlns:a16="http://schemas.microsoft.com/office/drawing/2014/main" id="{9949054D-C764-4217-9C9C-B4CCC8987C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727556" y="3129174"/>
                    <a:ext cx="239557" cy="36517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49194" name="Picture 82">
                    <a:extLst>
                      <a:ext uri="{FF2B5EF4-FFF2-40B4-BE49-F238E27FC236}">
                        <a16:creationId xmlns:a16="http://schemas.microsoft.com/office/drawing/2014/main" id="{2EC9970C-6DDC-43DE-9DF8-AFCDE9F2D0E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779" r="2779"/>
                  <a:stretch>
                    <a:fillRect/>
                  </a:stretch>
                </p:blipFill>
                <p:spPr bwMode="auto">
                  <a:xfrm>
                    <a:off x="3835142" y="3060437"/>
                    <a:ext cx="177229" cy="1772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7480D679-98E0-472E-B050-101D7424EAC2}"/>
                      </a:ext>
                    </a:extLst>
                  </p:cNvPr>
                  <p:cNvSpPr/>
                  <p:nvPr/>
                </p:nvSpPr>
                <p:spPr>
                  <a:xfrm>
                    <a:off x="3652707" y="3478514"/>
                    <a:ext cx="396194" cy="162865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700" dirty="0">
                        <a:latin typeface="+mn-ea"/>
                        <a:ea typeface="+mn-ea"/>
                      </a:rPr>
                      <a:t>리눅스</a:t>
                    </a:r>
                    <a:endParaRPr lang="en-US" altLang="ko-KR" sz="700" dirty="0">
                      <a:latin typeface="+mn-ea"/>
                      <a:ea typeface="+mn-ea"/>
                    </a:endParaRPr>
                  </a:p>
                </p:txBody>
              </p:sp>
            </p:grpSp>
            <p:grpSp>
              <p:nvGrpSpPr>
                <p:cNvPr id="49188" name="그룹 73">
                  <a:extLst>
                    <a:ext uri="{FF2B5EF4-FFF2-40B4-BE49-F238E27FC236}">
                      <a16:creationId xmlns:a16="http://schemas.microsoft.com/office/drawing/2014/main" id="{76B53D0D-24C3-4718-83E8-3C1FBD973DA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79521" y="2545731"/>
                  <a:ext cx="542464" cy="596786"/>
                  <a:chOff x="4279521" y="2545731"/>
                  <a:chExt cx="542464" cy="596786"/>
                </a:xfrm>
              </p:grpSpPr>
              <p:grpSp>
                <p:nvGrpSpPr>
                  <p:cNvPr id="49189" name="그룹 74">
                    <a:extLst>
                      <a:ext uri="{FF2B5EF4-FFF2-40B4-BE49-F238E27FC236}">
                        <a16:creationId xmlns:a16="http://schemas.microsoft.com/office/drawing/2014/main" id="{DA354419-EF33-4721-A141-CF771595C6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297837" y="2545731"/>
                    <a:ext cx="524148" cy="466990"/>
                    <a:chOff x="4205708" y="2569508"/>
                    <a:chExt cx="524148" cy="466990"/>
                  </a:xfrm>
                </p:grpSpPr>
                <p:pic>
                  <p:nvPicPr>
                    <p:cNvPr id="49191" name="그림 4">
                      <a:extLst>
                        <a:ext uri="{FF2B5EF4-FFF2-40B4-BE49-F238E27FC236}">
                          <a16:creationId xmlns:a16="http://schemas.microsoft.com/office/drawing/2014/main" id="{F44E2AAE-9BCD-440F-A15A-FD9F65F403F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205708" y="2569508"/>
                      <a:ext cx="463071" cy="46699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9192" name="그림 34">
                      <a:extLst>
                        <a:ext uri="{FF2B5EF4-FFF2-40B4-BE49-F238E27FC236}">
                          <a16:creationId xmlns:a16="http://schemas.microsoft.com/office/drawing/2014/main" id="{E26389CF-C2D3-488F-9D59-75D42F4C818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591353" y="2637308"/>
                      <a:ext cx="138503" cy="16068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9B7A29F3-B30D-4536-A049-BE54AB36E6DD}"/>
                      </a:ext>
                    </a:extLst>
                  </p:cNvPr>
                  <p:cNvSpPr/>
                  <p:nvPr/>
                </p:nvSpPr>
                <p:spPr>
                  <a:xfrm>
                    <a:off x="4279521" y="2979652"/>
                    <a:ext cx="490807" cy="162865"/>
                  </a:xfrm>
                  <a:prstGeom prst="rect">
                    <a:avLst/>
                  </a:prstGeom>
                </p:spPr>
                <p:txBody>
                  <a:bodyPr>
                    <a:spAutoFit/>
                  </a:bodyPr>
                  <a:lstStyle/>
                  <a:p>
                    <a:pPr algn="ctr" eaLnBrk="1" fontAlgn="auto" latinLnBrk="1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ko-KR" altLang="en-US" sz="700" b="1">
                        <a:latin typeface="+mn-ea"/>
                        <a:ea typeface="+mn-ea"/>
                      </a:rPr>
                      <a:t>백업서버</a:t>
                    </a:r>
                    <a:endParaRPr lang="en-US" altLang="ko-KR" sz="700" b="1" dirty="0">
                      <a:latin typeface="+mn-ea"/>
                      <a:ea typeface="+mn-ea"/>
                    </a:endParaRPr>
                  </a:p>
                </p:txBody>
              </p:sp>
            </p:grpSp>
          </p:grpSp>
          <p:pic>
            <p:nvPicPr>
              <p:cNvPr id="49169" name="그림 92">
                <a:extLst>
                  <a:ext uri="{FF2B5EF4-FFF2-40B4-BE49-F238E27FC236}">
                    <a16:creationId xmlns:a16="http://schemas.microsoft.com/office/drawing/2014/main" id="{48951808-4071-49EB-9B2C-DB49E60E2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57" t="17494" r="798" b="46535"/>
              <a:stretch>
                <a:fillRect/>
              </a:stretch>
            </p:blipFill>
            <p:spPr bwMode="auto">
              <a:xfrm>
                <a:off x="6544895" y="3391001"/>
                <a:ext cx="1689803" cy="62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9170" name="그룹 93">
                <a:extLst>
                  <a:ext uri="{FF2B5EF4-FFF2-40B4-BE49-F238E27FC236}">
                    <a16:creationId xmlns:a16="http://schemas.microsoft.com/office/drawing/2014/main" id="{BE505CF9-7803-4202-AE34-1E2D6562C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8536" y="3465153"/>
                <a:ext cx="1670892" cy="530983"/>
                <a:chOff x="3850359" y="3499166"/>
                <a:chExt cx="2899857" cy="934183"/>
              </a:xfrm>
            </p:grpSpPr>
            <p:grpSp>
              <p:nvGrpSpPr>
                <p:cNvPr id="49171" name="Group 57">
                  <a:extLst>
                    <a:ext uri="{FF2B5EF4-FFF2-40B4-BE49-F238E27FC236}">
                      <a16:creationId xmlns:a16="http://schemas.microsoft.com/office/drawing/2014/main" id="{1569149E-F6CD-4F2B-A459-5FC55294004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125955" y="3516355"/>
                  <a:ext cx="624261" cy="873008"/>
                  <a:chOff x="3913022" y="1949133"/>
                  <a:chExt cx="624261" cy="873008"/>
                </a:xfrm>
              </p:grpSpPr>
              <p:pic>
                <p:nvPicPr>
                  <p:cNvPr id="49182" name="Picture 258" descr="\\amust.local\spb\Marketing\Graphics\Working\DIAGRAMS\Technical_Diagrams\veeam_icons\png\file.png">
                    <a:extLst>
                      <a:ext uri="{FF2B5EF4-FFF2-40B4-BE49-F238E27FC236}">
                        <a16:creationId xmlns:a16="http://schemas.microsoft.com/office/drawing/2014/main" id="{4B040C63-FAD1-4300-B3BA-688CC207782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52316" y="1949133"/>
                    <a:ext cx="344947" cy="4739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9FCBE02B-6AE0-4E9B-8412-99B9ED865CB6}"/>
                      </a:ext>
                    </a:extLst>
                  </p:cNvPr>
                  <p:cNvSpPr txBox="1"/>
                  <p:nvPr/>
                </p:nvSpPr>
                <p:spPr>
                  <a:xfrm>
                    <a:off x="3913022" y="2570870"/>
                    <a:ext cx="624261" cy="2512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ru-RU" sz="600" b="1" dirty="0">
                        <a:latin typeface="+mn-ea"/>
                        <a:ea typeface="+mn-ea"/>
                      </a:rPr>
                      <a:t>.</a:t>
                    </a:r>
                    <a:r>
                      <a:rPr lang="en-US" sz="600" b="1" dirty="0">
                        <a:latin typeface="+mn-ea"/>
                        <a:ea typeface="+mn-ea"/>
                      </a:rPr>
                      <a:t>CSV list</a:t>
                    </a:r>
                  </a:p>
                </p:txBody>
              </p:sp>
            </p:grpSp>
            <p:grpSp>
              <p:nvGrpSpPr>
                <p:cNvPr id="49172" name="Group 60">
                  <a:extLst>
                    <a:ext uri="{FF2B5EF4-FFF2-40B4-BE49-F238E27FC236}">
                      <a16:creationId xmlns:a16="http://schemas.microsoft.com/office/drawing/2014/main" id="{27DDBC83-D024-46C3-8880-1AB1B3B692F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0359" y="3528441"/>
                  <a:ext cx="910278" cy="874565"/>
                  <a:chOff x="1637426" y="1961219"/>
                  <a:chExt cx="910278" cy="874565"/>
                </a:xfrm>
              </p:grpSpPr>
              <p:sp>
                <p:nvSpPr>
                  <p:cNvPr id="104" name="Rectangle 61">
                    <a:extLst>
                      <a:ext uri="{FF2B5EF4-FFF2-40B4-BE49-F238E27FC236}">
                        <a16:creationId xmlns:a16="http://schemas.microsoft.com/office/drawing/2014/main" id="{D206FDB4-B825-4899-A55A-EE36FAF9EF72}"/>
                      </a:ext>
                    </a:extLst>
                  </p:cNvPr>
                  <p:cNvSpPr/>
                  <p:nvPr/>
                </p:nvSpPr>
                <p:spPr>
                  <a:xfrm>
                    <a:off x="1637426" y="2584513"/>
                    <a:ext cx="910278" cy="25127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600" b="1" dirty="0">
                        <a:latin typeface="+mn-ea"/>
                        <a:ea typeface="+mn-ea"/>
                      </a:rPr>
                      <a:t>Individual PCs</a:t>
                    </a:r>
                  </a:p>
                </p:txBody>
              </p:sp>
              <p:pic>
                <p:nvPicPr>
                  <p:cNvPr id="49181" name="Picture 115">
                    <a:extLst>
                      <a:ext uri="{FF2B5EF4-FFF2-40B4-BE49-F238E27FC236}">
                        <a16:creationId xmlns:a16="http://schemas.microsoft.com/office/drawing/2014/main" id="{EFE4C13E-7ABA-4DDB-95AB-58DFC235D8A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680286" y="1961219"/>
                    <a:ext cx="595253" cy="44980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49173" name="Group 63">
                  <a:extLst>
                    <a:ext uri="{FF2B5EF4-FFF2-40B4-BE49-F238E27FC236}">
                      <a16:creationId xmlns:a16="http://schemas.microsoft.com/office/drawing/2014/main" id="{F4157CB5-C26A-431F-B9BC-954FE16103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032736" y="3516355"/>
                  <a:ext cx="674004" cy="916994"/>
                  <a:chOff x="2819803" y="1949133"/>
                  <a:chExt cx="674004" cy="916994"/>
                </a:xfrm>
              </p:grpSpPr>
              <p:sp>
                <p:nvSpPr>
                  <p:cNvPr id="100" name="Rectangle 64">
                    <a:extLst>
                      <a:ext uri="{FF2B5EF4-FFF2-40B4-BE49-F238E27FC236}">
                        <a16:creationId xmlns:a16="http://schemas.microsoft.com/office/drawing/2014/main" id="{C9313347-A4E1-4F00-9DEC-CEA9709AE880}"/>
                      </a:ext>
                    </a:extLst>
                  </p:cNvPr>
                  <p:cNvSpPr/>
                  <p:nvPr/>
                </p:nvSpPr>
                <p:spPr>
                  <a:xfrm>
                    <a:off x="2819803" y="2495835"/>
                    <a:ext cx="674004" cy="37029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eaLnBrk="1" fontAlgn="auto" latinLnBrk="1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600" b="1" dirty="0">
                        <a:latin typeface="+mn-ea"/>
                        <a:ea typeface="+mn-ea"/>
                      </a:rPr>
                      <a:t>Active</a:t>
                    </a:r>
                    <a:br>
                      <a:rPr lang="en-US" sz="600" b="1" dirty="0">
                        <a:latin typeface="+mn-ea"/>
                        <a:ea typeface="+mn-ea"/>
                      </a:rPr>
                    </a:br>
                    <a:r>
                      <a:rPr lang="en-US" sz="600" b="1" dirty="0">
                        <a:latin typeface="+mn-ea"/>
                        <a:ea typeface="+mn-ea"/>
                      </a:rPr>
                      <a:t>Directory</a:t>
                    </a:r>
                  </a:p>
                </p:txBody>
              </p:sp>
              <p:grpSp>
                <p:nvGrpSpPr>
                  <p:cNvPr id="49177" name="Group 65">
                    <a:extLst>
                      <a:ext uri="{FF2B5EF4-FFF2-40B4-BE49-F238E27FC236}">
                        <a16:creationId xmlns:a16="http://schemas.microsoft.com/office/drawing/2014/main" id="{FF8C29BB-663F-4CE3-96CC-6CBDFA15D571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991455" y="1949133"/>
                    <a:ext cx="344947" cy="473972"/>
                    <a:chOff x="2902927" y="1945373"/>
                    <a:chExt cx="344947" cy="473972"/>
                  </a:xfrm>
                </p:grpSpPr>
                <p:pic>
                  <p:nvPicPr>
                    <p:cNvPr id="49178" name="Picture 258" descr="\\amust.local\spb\Marketing\Graphics\Working\DIAGRAMS\Technical_Diagrams\veeam_icons\png\file.png">
                      <a:extLst>
                        <a:ext uri="{FF2B5EF4-FFF2-40B4-BE49-F238E27FC236}">
                          <a16:creationId xmlns:a16="http://schemas.microsoft.com/office/drawing/2014/main" id="{5B7032C3-5317-4EC1-B44E-9B21BA68681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902927" y="1945373"/>
                      <a:ext cx="344947" cy="47397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49179" name="Picture 67">
                      <a:extLst>
                        <a:ext uri="{FF2B5EF4-FFF2-40B4-BE49-F238E27FC236}">
                          <a16:creationId xmlns:a16="http://schemas.microsoft.com/office/drawing/2014/main" id="{1398DA40-B171-4FB2-BA07-0AAC550ED0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2961492" y="2091191"/>
                      <a:ext cx="235799" cy="23572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</p:grpSp>
            <p:cxnSp>
              <p:nvCxnSpPr>
                <p:cNvPr id="98" name="Straight Connector 68">
                  <a:extLst>
                    <a:ext uri="{FF2B5EF4-FFF2-40B4-BE49-F238E27FC236}">
                      <a16:creationId xmlns:a16="http://schemas.microsoft.com/office/drawing/2014/main" id="{9E215375-6592-4FDB-942F-05ADE48A32C5}"/>
                    </a:ext>
                  </a:extLst>
                </p:cNvPr>
                <p:cNvCxnSpPr/>
                <p:nvPr/>
              </p:nvCxnSpPr>
              <p:spPr>
                <a:xfrm>
                  <a:off x="4847367" y="3499166"/>
                  <a:ext cx="0" cy="5070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69">
                  <a:extLst>
                    <a:ext uri="{FF2B5EF4-FFF2-40B4-BE49-F238E27FC236}">
                      <a16:creationId xmlns:a16="http://schemas.microsoft.com/office/drawing/2014/main" id="{5EC324BD-F02E-4935-970F-BE3F7644137E}"/>
                    </a:ext>
                  </a:extLst>
                </p:cNvPr>
                <p:cNvCxnSpPr/>
                <p:nvPr/>
              </p:nvCxnSpPr>
              <p:spPr>
                <a:xfrm>
                  <a:off x="5908530" y="3499166"/>
                  <a:ext cx="0" cy="507048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49C56298-F0C4-45EE-BAAC-01B47A637C7E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운영 시스템에 대한 영향을 최소화할 수 있는 단순하고 빠른 백업 구성을 지원합니다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가상화 시스템은 에이전트 설치가 필요 없는 에이전트리스 방식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x86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시스템은 에이전트 자동 설치를 통해 에이전트 방식의 자동화된 설치 및 업데이트가 가능합니다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69" name="텍스트 개체 틀 169">
            <a:extLst>
              <a:ext uri="{FF2B5EF4-FFF2-40B4-BE49-F238E27FC236}">
                <a16:creationId xmlns:a16="http://schemas.microsoft.com/office/drawing/2014/main" id="{7FCDB3B5-12D3-429E-AAC0-A45B5A7E0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72" name="제목 1">
            <a:extLst>
              <a:ext uri="{FF2B5EF4-FFF2-40B4-BE49-F238E27FC236}">
                <a16:creationId xmlns:a16="http://schemas.microsoft.com/office/drawing/2014/main" id="{B6570E56-A813-4B6B-A626-BC194B9B3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73" name="텍스트 개체 틀 2">
            <a:extLst>
              <a:ext uri="{FF2B5EF4-FFF2-40B4-BE49-F238E27FC236}">
                <a16:creationId xmlns:a16="http://schemas.microsoft.com/office/drawing/2014/main" id="{D8BF191C-5260-4628-8C34-9D987BA46E7A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2775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어플리케이션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-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자동인지</a:t>
            </a:r>
          </a:p>
        </p:txBody>
      </p:sp>
      <p:sp>
        <p:nvSpPr>
          <p:cNvPr id="50180" name="슬라이드 번호 개체 틀 8">
            <a:extLst>
              <a:ext uri="{FF2B5EF4-FFF2-40B4-BE49-F238E27FC236}">
                <a16:creationId xmlns:a16="http://schemas.microsoft.com/office/drawing/2014/main" id="{53A54913-7C82-4F9E-B3D6-9D9F81BF8134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3B7C32E-6EA8-43F7-B59B-87953FB654D3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50181" name="그룹 4">
            <a:extLst>
              <a:ext uri="{FF2B5EF4-FFF2-40B4-BE49-F238E27FC236}">
                <a16:creationId xmlns:a16="http://schemas.microsoft.com/office/drawing/2014/main" id="{1A5C1E95-AEB6-453E-966F-C2A36AB53780}"/>
              </a:ext>
            </a:extLst>
          </p:cNvPr>
          <p:cNvGrpSpPr>
            <a:grpSpLocks/>
          </p:cNvGrpSpPr>
          <p:nvPr/>
        </p:nvGrpSpPr>
        <p:grpSpPr bwMode="auto">
          <a:xfrm>
            <a:off x="490538" y="2312988"/>
            <a:ext cx="9034462" cy="4217987"/>
            <a:chOff x="489965" y="2004441"/>
            <a:chExt cx="9105848" cy="4478655"/>
          </a:xfrm>
        </p:grpSpPr>
        <p:pic>
          <p:nvPicPr>
            <p:cNvPr id="50187" name="Picture 4" descr="Application-Aware Processing">
              <a:extLst>
                <a:ext uri="{FF2B5EF4-FFF2-40B4-BE49-F238E27FC236}">
                  <a16:creationId xmlns:a16="http://schemas.microsoft.com/office/drawing/2014/main" id="{1697897A-13C3-4B54-A747-318C3E06C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2360" y="2376543"/>
              <a:ext cx="4490528" cy="317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8" name="Picture 6" descr="Application-Aware Processing">
              <a:extLst>
                <a:ext uri="{FF2B5EF4-FFF2-40B4-BE49-F238E27FC236}">
                  <a16:creationId xmlns:a16="http://schemas.microsoft.com/office/drawing/2014/main" id="{623FB0EA-C11A-435D-842E-311657B70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3649" y="3533468"/>
              <a:ext cx="2662164" cy="2949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1E623-F048-4243-93A5-6ED871EB555E}"/>
                </a:ext>
              </a:extLst>
            </p:cNvPr>
            <p:cNvSpPr txBox="1"/>
            <p:nvPr/>
          </p:nvSpPr>
          <p:spPr>
            <a:xfrm>
              <a:off x="641969" y="2585766"/>
              <a:ext cx="2656072" cy="8179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lIns="36000" tIns="36000" rIns="36000" bIns="36000" anchor="ctr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400" b="1" dirty="0">
                  <a:latin typeface="+mn-ea"/>
                  <a:ea typeface="+mn-ea"/>
                </a:rPr>
                <a:t>√ </a:t>
              </a:r>
              <a:r>
                <a:rPr lang="ko-KR" altLang="en-US" sz="1400" dirty="0">
                  <a:latin typeface="+mn-ea"/>
                  <a:ea typeface="+mn-ea"/>
                </a:rPr>
                <a:t>에이전트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400" b="1" dirty="0">
                  <a:latin typeface="+mn-ea"/>
                  <a:ea typeface="+mn-ea"/>
                </a:rPr>
                <a:t>√ </a:t>
              </a:r>
              <a:r>
                <a:rPr lang="ko-KR" altLang="en-US" sz="1400" dirty="0">
                  <a:latin typeface="+mn-ea"/>
                  <a:ea typeface="+mn-ea"/>
                </a:rPr>
                <a:t>온라인 모듈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400" b="1" dirty="0">
                  <a:latin typeface="+mn-ea"/>
                  <a:ea typeface="+mn-ea"/>
                </a:rPr>
                <a:t>√ </a:t>
              </a:r>
              <a:r>
                <a:rPr lang="en-US" altLang="ko-KR" sz="1400" dirty="0">
                  <a:latin typeface="+mn-ea"/>
                  <a:ea typeface="+mn-ea"/>
                </a:rPr>
                <a:t>DB </a:t>
              </a:r>
              <a:r>
                <a:rPr lang="ko-KR" altLang="en-US" sz="1400" dirty="0">
                  <a:latin typeface="+mn-ea"/>
                  <a:ea typeface="+mn-ea"/>
                </a:rPr>
                <a:t>및 어플리케이션 라이선스</a:t>
              </a:r>
            </a:p>
          </p:txBody>
        </p:sp>
        <p:sp>
          <p:nvSpPr>
            <p:cNvPr id="13" name="곱하기 기호 12">
              <a:extLst>
                <a:ext uri="{FF2B5EF4-FFF2-40B4-BE49-F238E27FC236}">
                  <a16:creationId xmlns:a16="http://schemas.microsoft.com/office/drawing/2014/main" id="{4746A1D5-5080-43C5-BEBD-138EDF6ADE5B}"/>
                </a:ext>
              </a:extLst>
            </p:cNvPr>
            <p:cNvSpPr/>
            <p:nvPr/>
          </p:nvSpPr>
          <p:spPr>
            <a:xfrm>
              <a:off x="1072381" y="2004441"/>
              <a:ext cx="1835250" cy="1980587"/>
            </a:xfrm>
            <a:prstGeom prst="mathMultiply">
              <a:avLst>
                <a:gd name="adj1" fmla="val 17785"/>
              </a:avLst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3F2A7C66-7AE3-412F-9710-D28D06B682C2}"/>
                </a:ext>
              </a:extLst>
            </p:cNvPr>
            <p:cNvSpPr/>
            <p:nvPr/>
          </p:nvSpPr>
          <p:spPr>
            <a:xfrm>
              <a:off x="1654797" y="3644535"/>
              <a:ext cx="604817" cy="684356"/>
            </a:xfrm>
            <a:prstGeom prst="downArrow">
              <a:avLst/>
            </a:prstGeom>
            <a:solidFill>
              <a:srgbClr val="00B336">
                <a:alpha val="50000"/>
              </a:srgbClr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DC56FD0-8CD1-491E-9732-DF2A28A2C77B}"/>
                </a:ext>
              </a:extLst>
            </p:cNvPr>
            <p:cNvSpPr/>
            <p:nvPr/>
          </p:nvSpPr>
          <p:spPr>
            <a:xfrm>
              <a:off x="489965" y="4381146"/>
              <a:ext cx="2889679" cy="1026534"/>
            </a:xfrm>
            <a:prstGeom prst="roundRect">
              <a:avLst/>
            </a:prstGeom>
            <a:solidFill>
              <a:srgbClr val="00B33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600" b="1" dirty="0" err="1">
                  <a:solidFill>
                    <a:schemeClr val="bg1"/>
                  </a:solidFill>
                  <a:latin typeface="+mn-ea"/>
                </a:rPr>
                <a:t>i</a:t>
              </a: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. </a:t>
              </a:r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비즈니스 영향 최소화</a:t>
              </a:r>
              <a:br>
                <a:rPr lang="en-US" altLang="ko-KR" sz="1600" b="1" dirty="0">
                  <a:solidFill>
                    <a:schemeClr val="bg1"/>
                  </a:solidFill>
                  <a:latin typeface="+mn-ea"/>
                </a:rPr>
              </a:b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  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시스템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n-ea"/>
                </a:rPr>
                <a:t>구축 및 백업 시</a:t>
              </a:r>
              <a:r>
                <a:rPr lang="en-US" altLang="ko-KR" sz="1200" b="1" dirty="0">
                  <a:solidFill>
                    <a:schemeClr val="bg1"/>
                  </a:solidFill>
                  <a:latin typeface="+mn-ea"/>
                </a:rPr>
                <a:t>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</a:rPr>
                <a:t>ii. </a:t>
              </a:r>
              <a:r>
                <a:rPr lang="ko-KR" altLang="en-US" sz="1600" b="1" dirty="0">
                  <a:solidFill>
                    <a:schemeClr val="bg1"/>
                  </a:solidFill>
                  <a:latin typeface="+mn-ea"/>
                </a:rPr>
                <a:t>비용 절감</a:t>
              </a:r>
              <a:endParaRPr lang="en-US" altLang="ko-KR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F4C367B-19DB-4A0E-A1E5-1860C385AF7C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가상환경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운영중인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DB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어플리케이션을 어플리케이션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-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자동인지를 통해 에이전트 및 모듈을 전혀 설치하지않고 온라인 백업을 수행하여 백업 시스템 구축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 시에 비즈니스 영향을 최소화합니다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물리 서버의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DB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대해서는 단일 에이전트를 통해 별도의 구성 없이 어플리케이션 자동인지 후 백업을 수행합니다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50185" name="그림 19">
            <a:extLst>
              <a:ext uri="{FF2B5EF4-FFF2-40B4-BE49-F238E27FC236}">
                <a16:creationId xmlns:a16="http://schemas.microsoft.com/office/drawing/2014/main" id="{BB41D465-F6DF-4034-8DA1-98A1A4B9D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그림 1">
            <a:extLst>
              <a:ext uri="{FF2B5EF4-FFF2-40B4-BE49-F238E27FC236}">
                <a16:creationId xmlns:a16="http://schemas.microsoft.com/office/drawing/2014/main" id="{4DA49AD1-BCED-4DE6-AB0D-A2D99EFA3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16575"/>
            <a:ext cx="28590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텍스트 개체 틀 169">
            <a:extLst>
              <a:ext uri="{FF2B5EF4-FFF2-40B4-BE49-F238E27FC236}">
                <a16:creationId xmlns:a16="http://schemas.microsoft.com/office/drawing/2014/main" id="{0D6BED14-F9F9-444D-B64A-4BA3C1D0B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E70240C-8A61-420B-9AD5-1005E570D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566812BE-0140-4424-8D8C-B5A1F72B592D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49">
            <a:extLst>
              <a:ext uri="{FF2B5EF4-FFF2-40B4-BE49-F238E27FC236}">
                <a16:creationId xmlns:a16="http://schemas.microsoft.com/office/drawing/2014/main" id="{64C2B44A-F9D3-40E3-844F-CCFB7A10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775" y="4910138"/>
            <a:ext cx="17145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2887663" y="2182813"/>
            <a:ext cx="4130675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데이터베이스 정합성 유지 및 블록 기반 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증분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백업</a:t>
            </a:r>
          </a:p>
        </p:txBody>
      </p:sp>
      <p:sp>
        <p:nvSpPr>
          <p:cNvPr id="51205" name="슬라이드 번호 개체 틀 8">
            <a:extLst>
              <a:ext uri="{FF2B5EF4-FFF2-40B4-BE49-F238E27FC236}">
                <a16:creationId xmlns:a16="http://schemas.microsoft.com/office/drawing/2014/main" id="{9A096450-5AE2-48CC-AD05-6738431C0727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DB50FB4-5867-4807-B858-3485DB261E2D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2F4C367B-19DB-4A0E-A1E5-1860C385AF7C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가상화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/x86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물리 서버에 대한 블록 기반의 이미지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레빌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백업으로 오픈 소스 기반의 </a:t>
            </a:r>
            <a:r>
              <a:rPr lang="en-US" altLang="ko-KR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Mysql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PostgreSQL, MariaDB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대한 블록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증분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백업을 제공하며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증분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백업 후 기존 전체 백업으로부터 새로운 합성 전체 백업을 생성하여 운영 서버 부하를 최소화하면서 고속의 백업을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51209" name="그림 19">
            <a:extLst>
              <a:ext uri="{FF2B5EF4-FFF2-40B4-BE49-F238E27FC236}">
                <a16:creationId xmlns:a16="http://schemas.microsoft.com/office/drawing/2014/main" id="{44B5BBB8-DE57-42F7-B654-61516791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0" name="TextBox 2">
            <a:extLst>
              <a:ext uri="{FF2B5EF4-FFF2-40B4-BE49-F238E27FC236}">
                <a16:creationId xmlns:a16="http://schemas.microsoft.com/office/drawing/2014/main" id="{669583FF-7CA4-4C44-8B7D-8D1F5F121B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2657475"/>
            <a:ext cx="413067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600" b="1">
                <a:solidFill>
                  <a:srgbClr val="00B336"/>
                </a:solidFill>
                <a:latin typeface="+mn-ea"/>
                <a:ea typeface="+mn-ea"/>
              </a:rPr>
              <a:t>오픈소스 데이터베이스</a:t>
            </a:r>
          </a:p>
        </p:txBody>
      </p:sp>
      <p:grpSp>
        <p:nvGrpSpPr>
          <p:cNvPr id="51211" name="그룹 9">
            <a:extLst>
              <a:ext uri="{FF2B5EF4-FFF2-40B4-BE49-F238E27FC236}">
                <a16:creationId xmlns:a16="http://schemas.microsoft.com/office/drawing/2014/main" id="{17DE57A1-F95E-4900-A231-28B1557925DD}"/>
              </a:ext>
            </a:extLst>
          </p:cNvPr>
          <p:cNvGrpSpPr>
            <a:grpSpLocks/>
          </p:cNvGrpSpPr>
          <p:nvPr/>
        </p:nvGrpSpPr>
        <p:grpSpPr bwMode="auto">
          <a:xfrm>
            <a:off x="2305050" y="3032125"/>
            <a:ext cx="5295900" cy="581025"/>
            <a:chOff x="1918189" y="3032614"/>
            <a:chExt cx="6069622" cy="900559"/>
          </a:xfrm>
        </p:grpSpPr>
        <p:pic>
          <p:nvPicPr>
            <p:cNvPr id="51326" name="Picture 2" descr="Image result for mysql">
              <a:extLst>
                <a:ext uri="{FF2B5EF4-FFF2-40B4-BE49-F238E27FC236}">
                  <a16:creationId xmlns:a16="http://schemas.microsoft.com/office/drawing/2014/main" id="{38366C08-303A-453E-B416-B4AD7DBCA5B5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189" y="3075033"/>
              <a:ext cx="1828800" cy="84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7" name="Picture 4" descr="Image result for postgresql">
              <a:extLst>
                <a:ext uri="{FF2B5EF4-FFF2-40B4-BE49-F238E27FC236}">
                  <a16:creationId xmlns:a16="http://schemas.microsoft.com/office/drawing/2014/main" id="{53E487C5-FCE8-49A1-A331-542901E51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9590" y="3090077"/>
              <a:ext cx="1826820" cy="84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8" name="Picture 6" descr="Image result for mariadb">
              <a:extLst>
                <a:ext uri="{FF2B5EF4-FFF2-40B4-BE49-F238E27FC236}">
                  <a16:creationId xmlns:a16="http://schemas.microsoft.com/office/drawing/2014/main" id="{858FE522-EA66-4303-B967-A5BC4CF50A72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011" y="3032614"/>
              <a:ext cx="1828800" cy="84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212" name="그룹 3">
            <a:extLst>
              <a:ext uri="{FF2B5EF4-FFF2-40B4-BE49-F238E27FC236}">
                <a16:creationId xmlns:a16="http://schemas.microsoft.com/office/drawing/2014/main" id="{01E8706E-5218-4AD2-BBC3-2D236EA022E5}"/>
              </a:ext>
            </a:extLst>
          </p:cNvPr>
          <p:cNvGrpSpPr>
            <a:grpSpLocks/>
          </p:cNvGrpSpPr>
          <p:nvPr/>
        </p:nvGrpSpPr>
        <p:grpSpPr bwMode="auto">
          <a:xfrm>
            <a:off x="493559" y="4910138"/>
            <a:ext cx="1484066" cy="1309687"/>
            <a:chOff x="373170" y="4345369"/>
            <a:chExt cx="1800748" cy="160203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7CC288-D835-49D3-A08C-A3EC65C4F4A8}"/>
                </a:ext>
              </a:extLst>
            </p:cNvPr>
            <p:cNvSpPr/>
            <p:nvPr/>
          </p:nvSpPr>
          <p:spPr bwMode="auto">
            <a:xfrm>
              <a:off x="386840" y="4345369"/>
              <a:ext cx="1753954" cy="1600217"/>
            </a:xfrm>
            <a:prstGeom prst="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r>
                <a:rPr lang="en-US" altLang="ko-KR" sz="5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DB</a:t>
              </a:r>
              <a:endParaRPr lang="ko-KR" altLang="en-US" sz="5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cxnSp>
          <p:nvCxnSpPr>
            <p:cNvPr id="22" name="Straight Connector 4">
              <a:extLst>
                <a:ext uri="{FF2B5EF4-FFF2-40B4-BE49-F238E27FC236}">
                  <a16:creationId xmlns:a16="http://schemas.microsoft.com/office/drawing/2014/main" id="{D31A4835-1C95-41DD-A512-F29B2DA7A38C}"/>
                </a:ext>
              </a:extLst>
            </p:cNvPr>
            <p:cNvCxnSpPr/>
            <p:nvPr/>
          </p:nvCxnSpPr>
          <p:spPr>
            <a:xfrm>
              <a:off x="1269064" y="4347310"/>
              <a:ext cx="0" cy="1600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61">
              <a:extLst>
                <a:ext uri="{FF2B5EF4-FFF2-40B4-BE49-F238E27FC236}">
                  <a16:creationId xmlns:a16="http://schemas.microsoft.com/office/drawing/2014/main" id="{1AB511C8-79CB-43D3-8CD6-BB0D47776CB1}"/>
                </a:ext>
              </a:extLst>
            </p:cNvPr>
            <p:cNvCxnSpPr/>
            <p:nvPr/>
          </p:nvCxnSpPr>
          <p:spPr>
            <a:xfrm>
              <a:off x="1708250" y="4347310"/>
              <a:ext cx="0" cy="1600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62">
              <a:extLst>
                <a:ext uri="{FF2B5EF4-FFF2-40B4-BE49-F238E27FC236}">
                  <a16:creationId xmlns:a16="http://schemas.microsoft.com/office/drawing/2014/main" id="{D3450A08-852E-4C12-93D2-8D53E0AE545E}"/>
                </a:ext>
              </a:extLst>
            </p:cNvPr>
            <p:cNvCxnSpPr/>
            <p:nvPr/>
          </p:nvCxnSpPr>
          <p:spPr>
            <a:xfrm>
              <a:off x="831805" y="4347310"/>
              <a:ext cx="0" cy="1600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63">
              <a:extLst>
                <a:ext uri="{FF2B5EF4-FFF2-40B4-BE49-F238E27FC236}">
                  <a16:creationId xmlns:a16="http://schemas.microsoft.com/office/drawing/2014/main" id="{D7D9B098-723F-47A0-8419-DCB408D70E7A}"/>
                </a:ext>
              </a:extLst>
            </p:cNvPr>
            <p:cNvCxnSpPr/>
            <p:nvPr/>
          </p:nvCxnSpPr>
          <p:spPr>
            <a:xfrm>
              <a:off x="396472" y="5151241"/>
              <a:ext cx="17509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4">
              <a:extLst>
                <a:ext uri="{FF2B5EF4-FFF2-40B4-BE49-F238E27FC236}">
                  <a16:creationId xmlns:a16="http://schemas.microsoft.com/office/drawing/2014/main" id="{D9F69989-CD08-4F0B-A581-201372CDC052}"/>
                </a:ext>
              </a:extLst>
            </p:cNvPr>
            <p:cNvCxnSpPr/>
            <p:nvPr/>
          </p:nvCxnSpPr>
          <p:spPr>
            <a:xfrm>
              <a:off x="396472" y="5549323"/>
              <a:ext cx="17509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5">
              <a:extLst>
                <a:ext uri="{FF2B5EF4-FFF2-40B4-BE49-F238E27FC236}">
                  <a16:creationId xmlns:a16="http://schemas.microsoft.com/office/drawing/2014/main" id="{086B8414-C56A-4032-A033-5D967DE36D70}"/>
                </a:ext>
              </a:extLst>
            </p:cNvPr>
            <p:cNvCxnSpPr/>
            <p:nvPr/>
          </p:nvCxnSpPr>
          <p:spPr>
            <a:xfrm>
              <a:off x="396472" y="4753160"/>
              <a:ext cx="175096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94" name="TextBox 28">
              <a:extLst>
                <a:ext uri="{FF2B5EF4-FFF2-40B4-BE49-F238E27FC236}">
                  <a16:creationId xmlns:a16="http://schemas.microsoft.com/office/drawing/2014/main" id="{EDAD4B89-E640-40E7-9859-38F1B0449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484" y="4364882"/>
              <a:ext cx="449700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A1</a:t>
              </a:r>
            </a:p>
          </p:txBody>
        </p:sp>
        <p:sp>
          <p:nvSpPr>
            <p:cNvPr id="51295" name="TextBox 29">
              <a:extLst>
                <a:ext uri="{FF2B5EF4-FFF2-40B4-BE49-F238E27FC236}">
                  <a16:creationId xmlns:a16="http://schemas.microsoft.com/office/drawing/2014/main" id="{FBF2CE99-CFF2-48CB-B6D1-D67BFE1D9B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0318" y="4364882"/>
              <a:ext cx="436084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B1</a:t>
              </a:r>
            </a:p>
          </p:txBody>
        </p:sp>
        <p:sp>
          <p:nvSpPr>
            <p:cNvPr id="51296" name="TextBox 30">
              <a:extLst>
                <a:ext uri="{FF2B5EF4-FFF2-40B4-BE49-F238E27FC236}">
                  <a16:creationId xmlns:a16="http://schemas.microsoft.com/office/drawing/2014/main" id="{FEB66AD5-6629-41D8-A755-3A6D215DCF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853" y="4364882"/>
              <a:ext cx="445810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C1</a:t>
              </a:r>
            </a:p>
          </p:txBody>
        </p:sp>
        <p:sp>
          <p:nvSpPr>
            <p:cNvPr id="51297" name="TextBox 31">
              <a:extLst>
                <a:ext uri="{FF2B5EF4-FFF2-40B4-BE49-F238E27FC236}">
                  <a16:creationId xmlns:a16="http://schemas.microsoft.com/office/drawing/2014/main" id="{7F754CD8-3ADE-4143-848B-BEB6906282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1576" y="4364882"/>
              <a:ext cx="461369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D1</a:t>
              </a:r>
            </a:p>
          </p:txBody>
        </p:sp>
        <p:sp>
          <p:nvSpPr>
            <p:cNvPr id="51298" name="TextBox 32">
              <a:extLst>
                <a:ext uri="{FF2B5EF4-FFF2-40B4-BE49-F238E27FC236}">
                  <a16:creationId xmlns:a16="http://schemas.microsoft.com/office/drawing/2014/main" id="{B93AA994-336D-4D74-9370-FB89684B5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127" y="4769567"/>
              <a:ext cx="424414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E1</a:t>
              </a:r>
            </a:p>
          </p:txBody>
        </p:sp>
        <p:sp>
          <p:nvSpPr>
            <p:cNvPr id="51299" name="TextBox 33">
              <a:extLst>
                <a:ext uri="{FF2B5EF4-FFF2-40B4-BE49-F238E27FC236}">
                  <a16:creationId xmlns:a16="http://schemas.microsoft.com/office/drawing/2014/main" id="{A67C2F1E-81A0-4473-84FA-AB5192E0C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8099" y="4769567"/>
              <a:ext cx="420524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F1</a:t>
              </a:r>
            </a:p>
          </p:txBody>
        </p:sp>
        <p:sp>
          <p:nvSpPr>
            <p:cNvPr id="51300" name="TextBox 34">
              <a:extLst>
                <a:ext uri="{FF2B5EF4-FFF2-40B4-BE49-F238E27FC236}">
                  <a16:creationId xmlns:a16="http://schemas.microsoft.com/office/drawing/2014/main" id="{60648672-F099-4211-B817-684484C7F1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6560" y="4769567"/>
              <a:ext cx="354392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G</a:t>
              </a:r>
            </a:p>
          </p:txBody>
        </p:sp>
        <p:sp>
          <p:nvSpPr>
            <p:cNvPr id="51301" name="TextBox 35">
              <a:extLst>
                <a:ext uri="{FF2B5EF4-FFF2-40B4-BE49-F238E27FC236}">
                  <a16:creationId xmlns:a16="http://schemas.microsoft.com/office/drawing/2014/main" id="{11D2CF05-C77A-47A6-9C28-CC38F16BB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603" y="4769567"/>
              <a:ext cx="463315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H1</a:t>
              </a:r>
            </a:p>
          </p:txBody>
        </p:sp>
        <p:sp>
          <p:nvSpPr>
            <p:cNvPr id="51302" name="TextBox 36">
              <a:extLst>
                <a:ext uri="{FF2B5EF4-FFF2-40B4-BE49-F238E27FC236}">
                  <a16:creationId xmlns:a16="http://schemas.microsoft.com/office/drawing/2014/main" id="{D776C59C-FBA3-4E88-9525-FFE764888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468" y="5170252"/>
              <a:ext cx="377733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I1</a:t>
              </a:r>
            </a:p>
          </p:txBody>
        </p:sp>
        <p:sp>
          <p:nvSpPr>
            <p:cNvPr id="51303" name="TextBox 37">
              <a:extLst>
                <a:ext uri="{FF2B5EF4-FFF2-40B4-BE49-F238E27FC236}">
                  <a16:creationId xmlns:a16="http://schemas.microsoft.com/office/drawing/2014/main" id="{601CDE2C-A96D-4E6A-96A7-22A8EC381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741" y="5170252"/>
              <a:ext cx="395238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J1</a:t>
              </a:r>
            </a:p>
          </p:txBody>
        </p:sp>
        <p:sp>
          <p:nvSpPr>
            <p:cNvPr id="51304" name="TextBox 38">
              <a:extLst>
                <a:ext uri="{FF2B5EF4-FFF2-40B4-BE49-F238E27FC236}">
                  <a16:creationId xmlns:a16="http://schemas.microsoft.com/office/drawing/2014/main" id="{7E61F69E-11E9-4B3B-ABD3-E76124D91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4744" y="5170252"/>
              <a:ext cx="438028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K1</a:t>
              </a:r>
            </a:p>
          </p:txBody>
        </p:sp>
        <p:sp>
          <p:nvSpPr>
            <p:cNvPr id="51305" name="TextBox 39">
              <a:extLst>
                <a:ext uri="{FF2B5EF4-FFF2-40B4-BE49-F238E27FC236}">
                  <a16:creationId xmlns:a16="http://schemas.microsoft.com/office/drawing/2014/main" id="{68A0DF20-B498-49BC-945B-C3BC0EE2DE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54" y="4563479"/>
              <a:ext cx="313546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L</a:t>
              </a:r>
            </a:p>
          </p:txBody>
        </p:sp>
        <p:sp>
          <p:nvSpPr>
            <p:cNvPr id="51306" name="TextBox 40">
              <a:extLst>
                <a:ext uri="{FF2B5EF4-FFF2-40B4-BE49-F238E27FC236}">
                  <a16:creationId xmlns:a16="http://schemas.microsoft.com/office/drawing/2014/main" id="{1698E54C-9891-4D15-8AB3-B6854A2278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170" y="5582646"/>
              <a:ext cx="498326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M1</a:t>
              </a:r>
            </a:p>
          </p:txBody>
        </p:sp>
        <p:sp>
          <p:nvSpPr>
            <p:cNvPr id="51307" name="TextBox 41">
              <a:extLst>
                <a:ext uri="{FF2B5EF4-FFF2-40B4-BE49-F238E27FC236}">
                  <a16:creationId xmlns:a16="http://schemas.microsoft.com/office/drawing/2014/main" id="{7641A128-C627-4C2C-81BD-8EFC0D87C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328" y="5582646"/>
              <a:ext cx="366062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51308" name="TextBox 42">
              <a:extLst>
                <a:ext uri="{FF2B5EF4-FFF2-40B4-BE49-F238E27FC236}">
                  <a16:creationId xmlns:a16="http://schemas.microsoft.com/office/drawing/2014/main" id="{228A9C77-C0B4-4A79-85E8-A20D9F059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209" y="5582646"/>
              <a:ext cx="471095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O1</a:t>
              </a:r>
            </a:p>
          </p:txBody>
        </p:sp>
        <p:sp>
          <p:nvSpPr>
            <p:cNvPr id="51309" name="TextBox 43">
              <a:extLst>
                <a:ext uri="{FF2B5EF4-FFF2-40B4-BE49-F238E27FC236}">
                  <a16:creationId xmlns:a16="http://schemas.microsoft.com/office/drawing/2014/main" id="{A8FF4479-FCC7-4CFE-B9F4-DB0A3D0C61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0302" y="4975874"/>
              <a:ext cx="331051" cy="338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P</a:t>
              </a:r>
            </a:p>
          </p:txBody>
        </p:sp>
        <p:cxnSp>
          <p:nvCxnSpPr>
            <p:cNvPr id="45" name="Straight Connector 86">
              <a:extLst>
                <a:ext uri="{FF2B5EF4-FFF2-40B4-BE49-F238E27FC236}">
                  <a16:creationId xmlns:a16="http://schemas.microsoft.com/office/drawing/2014/main" id="{0CB99F44-A5B2-422F-A663-837E7DD584D0}"/>
                </a:ext>
              </a:extLst>
            </p:cNvPr>
            <p:cNvCxnSpPr/>
            <p:nvPr/>
          </p:nvCxnSpPr>
          <p:spPr>
            <a:xfrm>
              <a:off x="2145510" y="4347310"/>
              <a:ext cx="0" cy="1600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87">
              <a:extLst>
                <a:ext uri="{FF2B5EF4-FFF2-40B4-BE49-F238E27FC236}">
                  <a16:creationId xmlns:a16="http://schemas.microsoft.com/office/drawing/2014/main" id="{5281F2D9-500C-4144-B32F-5A3BC0586BC3}"/>
                </a:ext>
              </a:extLst>
            </p:cNvPr>
            <p:cNvCxnSpPr/>
            <p:nvPr/>
          </p:nvCxnSpPr>
          <p:spPr>
            <a:xfrm>
              <a:off x="392619" y="4347310"/>
              <a:ext cx="0" cy="16000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88">
              <a:extLst>
                <a:ext uri="{FF2B5EF4-FFF2-40B4-BE49-F238E27FC236}">
                  <a16:creationId xmlns:a16="http://schemas.microsoft.com/office/drawing/2014/main" id="{E72B014A-725F-46F5-80F6-972756AF4504}"/>
                </a:ext>
              </a:extLst>
            </p:cNvPr>
            <p:cNvCxnSpPr/>
            <p:nvPr/>
          </p:nvCxnSpPr>
          <p:spPr>
            <a:xfrm>
              <a:off x="388767" y="4347310"/>
              <a:ext cx="1756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04">
              <a:extLst>
                <a:ext uri="{FF2B5EF4-FFF2-40B4-BE49-F238E27FC236}">
                  <a16:creationId xmlns:a16="http://schemas.microsoft.com/office/drawing/2014/main" id="{C3A605A2-5DD7-408B-A051-19621F71B123}"/>
                </a:ext>
              </a:extLst>
            </p:cNvPr>
            <p:cNvCxnSpPr/>
            <p:nvPr/>
          </p:nvCxnSpPr>
          <p:spPr>
            <a:xfrm>
              <a:off x="388767" y="5947404"/>
              <a:ext cx="17567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891CCBF5-2FAE-4415-879A-D498EB3BD252}"/>
                </a:ext>
              </a:extLst>
            </p:cNvPr>
            <p:cNvSpPr/>
            <p:nvPr/>
          </p:nvSpPr>
          <p:spPr bwMode="auto">
            <a:xfrm>
              <a:off x="423439" y="4372555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Rectangle 89">
              <a:extLst>
                <a:ext uri="{FF2B5EF4-FFF2-40B4-BE49-F238E27FC236}">
                  <a16:creationId xmlns:a16="http://schemas.microsoft.com/office/drawing/2014/main" id="{15421F73-E443-4EC3-829F-60C5A89936AC}"/>
                </a:ext>
              </a:extLst>
            </p:cNvPr>
            <p:cNvSpPr/>
            <p:nvPr/>
          </p:nvSpPr>
          <p:spPr bwMode="auto">
            <a:xfrm>
              <a:off x="858773" y="4372555"/>
              <a:ext cx="367914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Rectangle 90">
              <a:extLst>
                <a:ext uri="{FF2B5EF4-FFF2-40B4-BE49-F238E27FC236}">
                  <a16:creationId xmlns:a16="http://schemas.microsoft.com/office/drawing/2014/main" id="{6B5BB9B6-97D7-4CD7-A983-315E4CBCD4F7}"/>
                </a:ext>
              </a:extLst>
            </p:cNvPr>
            <p:cNvSpPr/>
            <p:nvPr/>
          </p:nvSpPr>
          <p:spPr bwMode="auto">
            <a:xfrm>
              <a:off x="1296032" y="4372555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2" name="Rectangle 91">
              <a:extLst>
                <a:ext uri="{FF2B5EF4-FFF2-40B4-BE49-F238E27FC236}">
                  <a16:creationId xmlns:a16="http://schemas.microsoft.com/office/drawing/2014/main" id="{8C52270F-9F81-4B70-A484-83C5710C3E99}"/>
                </a:ext>
              </a:extLst>
            </p:cNvPr>
            <p:cNvSpPr/>
            <p:nvPr/>
          </p:nvSpPr>
          <p:spPr bwMode="auto">
            <a:xfrm>
              <a:off x="1733292" y="4372555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3" name="Rectangle 92">
              <a:extLst>
                <a:ext uri="{FF2B5EF4-FFF2-40B4-BE49-F238E27FC236}">
                  <a16:creationId xmlns:a16="http://schemas.microsoft.com/office/drawing/2014/main" id="{74A6ECCC-66C4-4C6A-800A-4B343A75D345}"/>
                </a:ext>
              </a:extLst>
            </p:cNvPr>
            <p:cNvSpPr/>
            <p:nvPr/>
          </p:nvSpPr>
          <p:spPr bwMode="auto">
            <a:xfrm>
              <a:off x="423439" y="4776462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4" name="Rectangle 93">
              <a:extLst>
                <a:ext uri="{FF2B5EF4-FFF2-40B4-BE49-F238E27FC236}">
                  <a16:creationId xmlns:a16="http://schemas.microsoft.com/office/drawing/2014/main" id="{B5CCE112-6509-4CFD-ADDD-97AF4356B226}"/>
                </a:ext>
              </a:extLst>
            </p:cNvPr>
            <p:cNvSpPr/>
            <p:nvPr/>
          </p:nvSpPr>
          <p:spPr bwMode="auto">
            <a:xfrm>
              <a:off x="858773" y="4774520"/>
              <a:ext cx="367914" cy="335943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Rectangle 95">
              <a:extLst>
                <a:ext uri="{FF2B5EF4-FFF2-40B4-BE49-F238E27FC236}">
                  <a16:creationId xmlns:a16="http://schemas.microsoft.com/office/drawing/2014/main" id="{C6544D9E-F485-449B-A883-116439A9CFF9}"/>
                </a:ext>
              </a:extLst>
            </p:cNvPr>
            <p:cNvSpPr/>
            <p:nvPr/>
          </p:nvSpPr>
          <p:spPr bwMode="auto">
            <a:xfrm>
              <a:off x="1733292" y="4774520"/>
              <a:ext cx="365988" cy="335943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Rectangle 96">
              <a:extLst>
                <a:ext uri="{FF2B5EF4-FFF2-40B4-BE49-F238E27FC236}">
                  <a16:creationId xmlns:a16="http://schemas.microsoft.com/office/drawing/2014/main" id="{EF68E399-BDF7-40FD-841C-73DAE209049A}"/>
                </a:ext>
              </a:extLst>
            </p:cNvPr>
            <p:cNvSpPr/>
            <p:nvPr/>
          </p:nvSpPr>
          <p:spPr bwMode="auto">
            <a:xfrm>
              <a:off x="423439" y="5180369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7" name="Rectangle 97">
              <a:extLst>
                <a:ext uri="{FF2B5EF4-FFF2-40B4-BE49-F238E27FC236}">
                  <a16:creationId xmlns:a16="http://schemas.microsoft.com/office/drawing/2014/main" id="{2CFAB3E1-9A3A-4099-B2A9-A0334DA7130F}"/>
                </a:ext>
              </a:extLst>
            </p:cNvPr>
            <p:cNvSpPr/>
            <p:nvPr/>
          </p:nvSpPr>
          <p:spPr bwMode="auto">
            <a:xfrm>
              <a:off x="858773" y="5176486"/>
              <a:ext cx="367914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8" name="Rectangle 98">
              <a:extLst>
                <a:ext uri="{FF2B5EF4-FFF2-40B4-BE49-F238E27FC236}">
                  <a16:creationId xmlns:a16="http://schemas.microsoft.com/office/drawing/2014/main" id="{8049ECBF-37DB-4675-BB2B-62715CEC93CB}"/>
                </a:ext>
              </a:extLst>
            </p:cNvPr>
            <p:cNvSpPr/>
            <p:nvPr/>
          </p:nvSpPr>
          <p:spPr bwMode="auto">
            <a:xfrm>
              <a:off x="1296032" y="5176486"/>
              <a:ext cx="365988" cy="335941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9" name="Rectangle 100">
              <a:extLst>
                <a:ext uri="{FF2B5EF4-FFF2-40B4-BE49-F238E27FC236}">
                  <a16:creationId xmlns:a16="http://schemas.microsoft.com/office/drawing/2014/main" id="{FCBBF111-49EB-492A-B01C-989CEB73BD6A}"/>
                </a:ext>
              </a:extLst>
            </p:cNvPr>
            <p:cNvSpPr/>
            <p:nvPr/>
          </p:nvSpPr>
          <p:spPr bwMode="auto">
            <a:xfrm>
              <a:off x="421513" y="5582334"/>
              <a:ext cx="367915" cy="335943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60" name="Rectangle 102">
              <a:extLst>
                <a:ext uri="{FF2B5EF4-FFF2-40B4-BE49-F238E27FC236}">
                  <a16:creationId xmlns:a16="http://schemas.microsoft.com/office/drawing/2014/main" id="{C2663AED-8F45-44C8-BEF8-F1D8354FC69E}"/>
                </a:ext>
              </a:extLst>
            </p:cNvPr>
            <p:cNvSpPr/>
            <p:nvPr/>
          </p:nvSpPr>
          <p:spPr bwMode="auto">
            <a:xfrm>
              <a:off x="1296032" y="5582334"/>
              <a:ext cx="365988" cy="335943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1213" name="그룹 5">
            <a:extLst>
              <a:ext uri="{FF2B5EF4-FFF2-40B4-BE49-F238E27FC236}">
                <a16:creationId xmlns:a16="http://schemas.microsoft.com/office/drawing/2014/main" id="{073CD9B6-C261-40C6-ABBF-39E59813AA36}"/>
              </a:ext>
            </a:extLst>
          </p:cNvPr>
          <p:cNvGrpSpPr>
            <a:grpSpLocks/>
          </p:cNvGrpSpPr>
          <p:nvPr/>
        </p:nvGrpSpPr>
        <p:grpSpPr bwMode="auto">
          <a:xfrm>
            <a:off x="4102100" y="4929188"/>
            <a:ext cx="501650" cy="1055687"/>
            <a:chOff x="4499861" y="1126331"/>
            <a:chExt cx="502088" cy="1055744"/>
          </a:xfrm>
        </p:grpSpPr>
        <p:sp>
          <p:nvSpPr>
            <p:cNvPr id="234" name="Rectangle 29">
              <a:extLst>
                <a:ext uri="{FF2B5EF4-FFF2-40B4-BE49-F238E27FC236}">
                  <a16:creationId xmlns:a16="http://schemas.microsoft.com/office/drawing/2014/main" id="{F7BEC544-36A7-4383-BCD0-D56E2B4B86DB}"/>
                </a:ext>
              </a:extLst>
            </p:cNvPr>
            <p:cNvSpPr/>
            <p:nvPr/>
          </p:nvSpPr>
          <p:spPr bwMode="auto">
            <a:xfrm>
              <a:off x="4499861" y="1126331"/>
              <a:ext cx="16842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a1</a:t>
              </a:r>
            </a:p>
          </p:txBody>
        </p:sp>
        <p:sp>
          <p:nvSpPr>
            <p:cNvPr id="235" name="Rectangle 31">
              <a:extLst>
                <a:ext uri="{FF2B5EF4-FFF2-40B4-BE49-F238E27FC236}">
                  <a16:creationId xmlns:a16="http://schemas.microsoft.com/office/drawing/2014/main" id="{D80A17D5-674A-49E1-B7B5-479D93B14E09}"/>
                </a:ext>
              </a:extLst>
            </p:cNvPr>
            <p:cNvSpPr/>
            <p:nvPr/>
          </p:nvSpPr>
          <p:spPr bwMode="auto">
            <a:xfrm>
              <a:off x="4665105" y="1126331"/>
              <a:ext cx="170011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b1</a:t>
              </a:r>
            </a:p>
          </p:txBody>
        </p:sp>
        <p:sp>
          <p:nvSpPr>
            <p:cNvPr id="236" name="Rectangle 38">
              <a:extLst>
                <a:ext uri="{FF2B5EF4-FFF2-40B4-BE49-F238E27FC236}">
                  <a16:creationId xmlns:a16="http://schemas.microsoft.com/office/drawing/2014/main" id="{FB8C4C7B-0628-4114-8605-C64E5712FD66}"/>
                </a:ext>
              </a:extLst>
            </p:cNvPr>
            <p:cNvSpPr/>
            <p:nvPr/>
          </p:nvSpPr>
          <p:spPr bwMode="auto">
            <a:xfrm>
              <a:off x="4836705" y="1126331"/>
              <a:ext cx="165244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c1</a:t>
              </a:r>
            </a:p>
          </p:txBody>
        </p:sp>
        <p:sp>
          <p:nvSpPr>
            <p:cNvPr id="237" name="Rectangle 39">
              <a:extLst>
                <a:ext uri="{FF2B5EF4-FFF2-40B4-BE49-F238E27FC236}">
                  <a16:creationId xmlns:a16="http://schemas.microsoft.com/office/drawing/2014/main" id="{45C429D4-F016-4DEC-A5AC-9135B3979F12}"/>
                </a:ext>
              </a:extLst>
            </p:cNvPr>
            <p:cNvSpPr/>
            <p:nvPr/>
          </p:nvSpPr>
          <p:spPr bwMode="auto">
            <a:xfrm>
              <a:off x="4499861" y="1389870"/>
              <a:ext cx="165244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d1</a:t>
              </a:r>
            </a:p>
          </p:txBody>
        </p:sp>
        <p:sp>
          <p:nvSpPr>
            <p:cNvPr id="238" name="Rectangle 40">
              <a:extLst>
                <a:ext uri="{FF2B5EF4-FFF2-40B4-BE49-F238E27FC236}">
                  <a16:creationId xmlns:a16="http://schemas.microsoft.com/office/drawing/2014/main" id="{1A4163D1-565A-4D58-94E4-44A820AA8BB6}"/>
                </a:ext>
              </a:extLst>
            </p:cNvPr>
            <p:cNvSpPr/>
            <p:nvPr/>
          </p:nvSpPr>
          <p:spPr bwMode="auto">
            <a:xfrm>
              <a:off x="4665105" y="1389870"/>
              <a:ext cx="16842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e1</a:t>
              </a:r>
            </a:p>
          </p:txBody>
        </p:sp>
        <p:sp>
          <p:nvSpPr>
            <p:cNvPr id="239" name="Rectangle 41">
              <a:extLst>
                <a:ext uri="{FF2B5EF4-FFF2-40B4-BE49-F238E27FC236}">
                  <a16:creationId xmlns:a16="http://schemas.microsoft.com/office/drawing/2014/main" id="{978571AD-7801-43B8-93E8-98C01E44E5F9}"/>
                </a:ext>
              </a:extLst>
            </p:cNvPr>
            <p:cNvSpPr/>
            <p:nvPr/>
          </p:nvSpPr>
          <p:spPr bwMode="auto">
            <a:xfrm>
              <a:off x="4836705" y="1389870"/>
              <a:ext cx="165244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f1</a:t>
              </a:r>
            </a:p>
          </p:txBody>
        </p:sp>
        <p:sp>
          <p:nvSpPr>
            <p:cNvPr id="240" name="Rectangle 42">
              <a:extLst>
                <a:ext uri="{FF2B5EF4-FFF2-40B4-BE49-F238E27FC236}">
                  <a16:creationId xmlns:a16="http://schemas.microsoft.com/office/drawing/2014/main" id="{09B314A0-4F55-42F4-9670-9A4C1A28C361}"/>
                </a:ext>
              </a:extLst>
            </p:cNvPr>
            <p:cNvSpPr/>
            <p:nvPr/>
          </p:nvSpPr>
          <p:spPr bwMode="auto">
            <a:xfrm>
              <a:off x="4499861" y="1651821"/>
              <a:ext cx="165244" cy="269890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h1</a:t>
              </a:r>
            </a:p>
          </p:txBody>
        </p:sp>
        <p:sp>
          <p:nvSpPr>
            <p:cNvPr id="241" name="Rectangle 43">
              <a:extLst>
                <a:ext uri="{FF2B5EF4-FFF2-40B4-BE49-F238E27FC236}">
                  <a16:creationId xmlns:a16="http://schemas.microsoft.com/office/drawing/2014/main" id="{44C5509E-169D-40EA-B4AB-0FC71E366808}"/>
                </a:ext>
              </a:extLst>
            </p:cNvPr>
            <p:cNvSpPr/>
            <p:nvPr/>
          </p:nvSpPr>
          <p:spPr bwMode="auto">
            <a:xfrm>
              <a:off x="4665105" y="1651821"/>
              <a:ext cx="170011" cy="269890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i1</a:t>
              </a:r>
            </a:p>
          </p:txBody>
        </p:sp>
        <p:sp>
          <p:nvSpPr>
            <p:cNvPr id="242" name="Rectangle 44">
              <a:extLst>
                <a:ext uri="{FF2B5EF4-FFF2-40B4-BE49-F238E27FC236}">
                  <a16:creationId xmlns:a16="http://schemas.microsoft.com/office/drawing/2014/main" id="{3AED8E77-5AC5-4393-BE9E-E1345147B605}"/>
                </a:ext>
              </a:extLst>
            </p:cNvPr>
            <p:cNvSpPr/>
            <p:nvPr/>
          </p:nvSpPr>
          <p:spPr bwMode="auto">
            <a:xfrm>
              <a:off x="4836705" y="1651821"/>
              <a:ext cx="165244" cy="269890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j1</a:t>
              </a:r>
            </a:p>
          </p:txBody>
        </p:sp>
        <p:sp>
          <p:nvSpPr>
            <p:cNvPr id="243" name="Rectangle 45">
              <a:extLst>
                <a:ext uri="{FF2B5EF4-FFF2-40B4-BE49-F238E27FC236}">
                  <a16:creationId xmlns:a16="http://schemas.microsoft.com/office/drawing/2014/main" id="{F16E8745-7095-48B2-B2DD-364379ECC0D2}"/>
                </a:ext>
              </a:extLst>
            </p:cNvPr>
            <p:cNvSpPr/>
            <p:nvPr/>
          </p:nvSpPr>
          <p:spPr bwMode="auto">
            <a:xfrm>
              <a:off x="4499861" y="1918536"/>
              <a:ext cx="165244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k1</a:t>
              </a:r>
            </a:p>
          </p:txBody>
        </p:sp>
        <p:sp>
          <p:nvSpPr>
            <p:cNvPr id="244" name="Rectangle 46">
              <a:extLst>
                <a:ext uri="{FF2B5EF4-FFF2-40B4-BE49-F238E27FC236}">
                  <a16:creationId xmlns:a16="http://schemas.microsoft.com/office/drawing/2014/main" id="{834BD665-7463-483F-B9CA-A21E6DD4F974}"/>
                </a:ext>
              </a:extLst>
            </p:cNvPr>
            <p:cNvSpPr/>
            <p:nvPr/>
          </p:nvSpPr>
          <p:spPr bwMode="auto">
            <a:xfrm>
              <a:off x="4665105" y="1918536"/>
              <a:ext cx="171600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m1</a:t>
              </a:r>
            </a:p>
          </p:txBody>
        </p:sp>
        <p:sp>
          <p:nvSpPr>
            <p:cNvPr id="245" name="Rectangle 48">
              <a:extLst>
                <a:ext uri="{FF2B5EF4-FFF2-40B4-BE49-F238E27FC236}">
                  <a16:creationId xmlns:a16="http://schemas.microsoft.com/office/drawing/2014/main" id="{6086AA00-E66D-4723-A3D0-04AD01F75766}"/>
                </a:ext>
              </a:extLst>
            </p:cNvPr>
            <p:cNvSpPr/>
            <p:nvPr/>
          </p:nvSpPr>
          <p:spPr bwMode="auto">
            <a:xfrm>
              <a:off x="4836705" y="1918536"/>
              <a:ext cx="165244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o1</a:t>
              </a:r>
            </a:p>
          </p:txBody>
        </p:sp>
        <p:sp>
          <p:nvSpPr>
            <p:cNvPr id="246" name="Rectangle 28">
              <a:extLst>
                <a:ext uri="{FF2B5EF4-FFF2-40B4-BE49-F238E27FC236}">
                  <a16:creationId xmlns:a16="http://schemas.microsoft.com/office/drawing/2014/main" id="{AB371FD1-5C1E-41A1-8906-48855F065F2D}"/>
                </a:ext>
              </a:extLst>
            </p:cNvPr>
            <p:cNvSpPr/>
            <p:nvPr/>
          </p:nvSpPr>
          <p:spPr bwMode="auto">
            <a:xfrm>
              <a:off x="4504628" y="1129506"/>
              <a:ext cx="495732" cy="1052569"/>
            </a:xfrm>
            <a:prstGeom prst="rect">
              <a:avLst/>
            </a:prstGeom>
            <a:solidFill>
              <a:srgbClr val="4B96D2">
                <a:alpha val="25098"/>
              </a:srgb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 anchor="b"/>
            <a:lstStyle/>
            <a:p>
              <a:pPr algn="ctr" defTabSz="914099" eaLnBrk="1" latinLnBrk="1" hangingPunct="1">
                <a:defRPr/>
              </a:pPr>
              <a:r>
                <a:rPr lang="en-AU" sz="1200" spc="-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.</a:t>
              </a:r>
              <a:r>
                <a:rPr lang="en-AU" sz="1200" spc="-50" dirty="0" err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vbk</a:t>
              </a:r>
              <a:endParaRPr lang="en-AU" sz="1200" spc="-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5EFEE67-448C-4470-93A6-1436A814C0E5}"/>
              </a:ext>
            </a:extLst>
          </p:cNvPr>
          <p:cNvCxnSpPr/>
          <p:nvPr/>
        </p:nvCxnSpPr>
        <p:spPr>
          <a:xfrm>
            <a:off x="2114550" y="5589588"/>
            <a:ext cx="178593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15" name="그림 17">
            <a:extLst>
              <a:ext uri="{FF2B5EF4-FFF2-40B4-BE49-F238E27FC236}">
                <a16:creationId xmlns:a16="http://schemas.microsoft.com/office/drawing/2014/main" id="{06DFE02F-4FBE-476B-9C44-F23DC95AA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3" y="4983163"/>
            <a:ext cx="288925" cy="59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16" name="TextBox 248">
            <a:extLst>
              <a:ext uri="{FF2B5EF4-FFF2-40B4-BE49-F238E27FC236}">
                <a16:creationId xmlns:a16="http://schemas.microsoft.com/office/drawing/2014/main" id="{225286A0-DE90-45C8-B9FC-DAF72F6F3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4550" y="5651500"/>
            <a:ext cx="1755775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200">
                <a:solidFill>
                  <a:srgbClr val="00B336"/>
                </a:solidFill>
                <a:latin typeface="+mn-ea"/>
                <a:ea typeface="+mn-ea"/>
              </a:rPr>
              <a:t>사용되는 블록만 </a:t>
            </a:r>
            <a:endParaRPr lang="en-US" altLang="ko-KR" sz="1200">
              <a:solidFill>
                <a:srgbClr val="00B336"/>
              </a:solidFill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ko-KR" altLang="en-US" sz="1200">
                <a:solidFill>
                  <a:srgbClr val="00B336"/>
                </a:solidFill>
                <a:latin typeface="+mn-ea"/>
                <a:ea typeface="+mn-ea"/>
              </a:rPr>
              <a:t>백업 수행</a:t>
            </a:r>
            <a:endParaRPr lang="en-US" altLang="ko-KR" sz="1200">
              <a:solidFill>
                <a:srgbClr val="00B336"/>
              </a:solidFill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>
                <a:solidFill>
                  <a:srgbClr val="00B336"/>
                </a:solidFill>
                <a:latin typeface="+mn-ea"/>
                <a:ea typeface="+mn-ea"/>
              </a:rPr>
              <a:t>(</a:t>
            </a:r>
            <a:r>
              <a:rPr lang="ko-KR" altLang="en-US" sz="1200">
                <a:solidFill>
                  <a:srgbClr val="00B336"/>
                </a:solidFill>
                <a:latin typeface="+mn-ea"/>
                <a:ea typeface="+mn-ea"/>
              </a:rPr>
              <a:t>초기 전체 백업</a:t>
            </a:r>
            <a:r>
              <a:rPr lang="en-US" altLang="ko-KR" sz="1200">
                <a:solidFill>
                  <a:srgbClr val="00B336"/>
                </a:solidFill>
                <a:latin typeface="+mn-ea"/>
                <a:ea typeface="+mn-ea"/>
              </a:rPr>
              <a:t>)</a:t>
            </a:r>
            <a:endParaRPr lang="ko-KR" altLang="en-US" sz="1200">
              <a:solidFill>
                <a:srgbClr val="00B336"/>
              </a:solidFill>
              <a:latin typeface="+mn-ea"/>
              <a:ea typeface="+mn-ea"/>
            </a:endParaRPr>
          </a:p>
        </p:txBody>
      </p:sp>
      <p:grpSp>
        <p:nvGrpSpPr>
          <p:cNvPr id="51217" name="그룹 249">
            <a:extLst>
              <a:ext uri="{FF2B5EF4-FFF2-40B4-BE49-F238E27FC236}">
                <a16:creationId xmlns:a16="http://schemas.microsoft.com/office/drawing/2014/main" id="{35E377FD-1F67-4084-91BA-E8D52228DAE1}"/>
              </a:ext>
            </a:extLst>
          </p:cNvPr>
          <p:cNvGrpSpPr>
            <a:grpSpLocks/>
          </p:cNvGrpSpPr>
          <p:nvPr/>
        </p:nvGrpSpPr>
        <p:grpSpPr bwMode="auto">
          <a:xfrm>
            <a:off x="7783179" y="4910138"/>
            <a:ext cx="1483060" cy="1309687"/>
            <a:chOff x="7438281" y="4910348"/>
            <a:chExt cx="1482950" cy="1309778"/>
          </a:xfrm>
        </p:grpSpPr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D21EEC69-F073-4015-B009-EECAACD3F67C}"/>
                </a:ext>
              </a:extLst>
            </p:cNvPr>
            <p:cNvSpPr/>
            <p:nvPr/>
          </p:nvSpPr>
          <p:spPr bwMode="auto">
            <a:xfrm>
              <a:off x="7449727" y="4910348"/>
              <a:ext cx="1444041" cy="1308292"/>
            </a:xfrm>
            <a:prstGeom prst="rect">
              <a:avLst/>
            </a:prstGeom>
            <a:solidFill>
              <a:srgbClr val="3F96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r>
                <a:rPr lang="en-US" altLang="ko-KR" sz="5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DB</a:t>
              </a:r>
              <a:endParaRPr lang="ko-KR" altLang="en-US" sz="5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cxnSp>
          <p:nvCxnSpPr>
            <p:cNvPr id="271" name="Straight Connector 4">
              <a:extLst>
                <a:ext uri="{FF2B5EF4-FFF2-40B4-BE49-F238E27FC236}">
                  <a16:creationId xmlns:a16="http://schemas.microsoft.com/office/drawing/2014/main" id="{6188D8F1-BC8A-4868-A1C7-24ADBEE0DE0E}"/>
                </a:ext>
              </a:extLst>
            </p:cNvPr>
            <p:cNvCxnSpPr/>
            <p:nvPr/>
          </p:nvCxnSpPr>
          <p:spPr>
            <a:xfrm>
              <a:off x="8176748" y="4911935"/>
              <a:ext cx="0" cy="130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61">
              <a:extLst>
                <a:ext uri="{FF2B5EF4-FFF2-40B4-BE49-F238E27FC236}">
                  <a16:creationId xmlns:a16="http://schemas.microsoft.com/office/drawing/2014/main" id="{E5C04BEE-5418-45B3-95D7-FB4075F0ADFB}"/>
                </a:ext>
              </a:extLst>
            </p:cNvPr>
            <p:cNvCxnSpPr/>
            <p:nvPr/>
          </p:nvCxnSpPr>
          <p:spPr>
            <a:xfrm>
              <a:off x="8537084" y="4911935"/>
              <a:ext cx="0" cy="130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62">
              <a:extLst>
                <a:ext uri="{FF2B5EF4-FFF2-40B4-BE49-F238E27FC236}">
                  <a16:creationId xmlns:a16="http://schemas.microsoft.com/office/drawing/2014/main" id="{052D222D-5AE8-4000-ACC1-62673F23690F}"/>
                </a:ext>
              </a:extLst>
            </p:cNvPr>
            <p:cNvCxnSpPr/>
            <p:nvPr/>
          </p:nvCxnSpPr>
          <p:spPr>
            <a:xfrm>
              <a:off x="7816413" y="4911935"/>
              <a:ext cx="0" cy="130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63">
              <a:extLst>
                <a:ext uri="{FF2B5EF4-FFF2-40B4-BE49-F238E27FC236}">
                  <a16:creationId xmlns:a16="http://schemas.microsoft.com/office/drawing/2014/main" id="{8B09BA91-FAD1-4ADA-ACB1-9DF60F50A856}"/>
                </a:ext>
              </a:extLst>
            </p:cNvPr>
            <p:cNvCxnSpPr/>
            <p:nvPr/>
          </p:nvCxnSpPr>
          <p:spPr>
            <a:xfrm>
              <a:off x="7457664" y="5569206"/>
              <a:ext cx="14413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64">
              <a:extLst>
                <a:ext uri="{FF2B5EF4-FFF2-40B4-BE49-F238E27FC236}">
                  <a16:creationId xmlns:a16="http://schemas.microsoft.com/office/drawing/2014/main" id="{A5BDCD92-21B7-4BC4-9201-150756B52AF9}"/>
                </a:ext>
              </a:extLst>
            </p:cNvPr>
            <p:cNvCxnSpPr/>
            <p:nvPr/>
          </p:nvCxnSpPr>
          <p:spPr>
            <a:xfrm>
              <a:off x="7457664" y="5894666"/>
              <a:ext cx="14413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65">
              <a:extLst>
                <a:ext uri="{FF2B5EF4-FFF2-40B4-BE49-F238E27FC236}">
                  <a16:creationId xmlns:a16="http://schemas.microsoft.com/office/drawing/2014/main" id="{20A6662F-D402-4772-8ECD-EAB3F57AD143}"/>
                </a:ext>
              </a:extLst>
            </p:cNvPr>
            <p:cNvCxnSpPr/>
            <p:nvPr/>
          </p:nvCxnSpPr>
          <p:spPr>
            <a:xfrm>
              <a:off x="7457664" y="5243746"/>
              <a:ext cx="144134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50" name="TextBox 276">
              <a:extLst>
                <a:ext uri="{FF2B5EF4-FFF2-40B4-BE49-F238E27FC236}">
                  <a16:creationId xmlns:a16="http://schemas.microsoft.com/office/drawing/2014/main" id="{A99770BF-082F-4042-B901-A62ECDE49B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8317" y="4926300"/>
              <a:ext cx="370588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A1</a:t>
              </a:r>
            </a:p>
          </p:txBody>
        </p:sp>
        <p:sp>
          <p:nvSpPr>
            <p:cNvPr id="51251" name="TextBox 277">
              <a:extLst>
                <a:ext uri="{FF2B5EF4-FFF2-40B4-BE49-F238E27FC236}">
                  <a16:creationId xmlns:a16="http://schemas.microsoft.com/office/drawing/2014/main" id="{4B31950B-95EC-4799-AE1A-F5915984E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2910" y="4926300"/>
              <a:ext cx="359367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B1</a:t>
              </a:r>
            </a:p>
          </p:txBody>
        </p:sp>
        <p:sp>
          <p:nvSpPr>
            <p:cNvPr id="51252" name="TextBox 278">
              <a:extLst>
                <a:ext uri="{FF2B5EF4-FFF2-40B4-BE49-F238E27FC236}">
                  <a16:creationId xmlns:a16="http://schemas.microsoft.com/office/drawing/2014/main" id="{B7E0BD4C-09CC-4AC2-B016-B7D33CF51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7354" y="4926310"/>
              <a:ext cx="3674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C2</a:t>
              </a:r>
            </a:p>
          </p:txBody>
        </p:sp>
        <p:sp>
          <p:nvSpPr>
            <p:cNvPr id="51253" name="TextBox 279">
              <a:extLst>
                <a:ext uri="{FF2B5EF4-FFF2-40B4-BE49-F238E27FC236}">
                  <a16:creationId xmlns:a16="http://schemas.microsoft.com/office/drawing/2014/main" id="{373D09D2-B30A-4686-8A61-8C40B65D3A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0211" y="4926300"/>
              <a:ext cx="380204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D1</a:t>
              </a:r>
            </a:p>
          </p:txBody>
        </p:sp>
        <p:sp>
          <p:nvSpPr>
            <p:cNvPr id="51254" name="TextBox 280">
              <a:extLst>
                <a:ext uri="{FF2B5EF4-FFF2-40B4-BE49-F238E27FC236}">
                  <a16:creationId xmlns:a16="http://schemas.microsoft.com/office/drawing/2014/main" id="{E55DA61B-E3B5-4A47-B7E3-17069AE4C6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737" y="5257159"/>
              <a:ext cx="349750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E1</a:t>
              </a:r>
            </a:p>
          </p:txBody>
        </p:sp>
        <p:sp>
          <p:nvSpPr>
            <p:cNvPr id="51255" name="TextBox 281">
              <a:extLst>
                <a:ext uri="{FF2B5EF4-FFF2-40B4-BE49-F238E27FC236}">
                  <a16:creationId xmlns:a16="http://schemas.microsoft.com/office/drawing/2014/main" id="{C485E44D-2AAA-47B7-84C2-82768D79A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9321" y="5257159"/>
              <a:ext cx="346544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F1</a:t>
              </a:r>
            </a:p>
          </p:txBody>
        </p:sp>
        <p:sp>
          <p:nvSpPr>
            <p:cNvPr id="51256" name="TextBox 282">
              <a:extLst>
                <a:ext uri="{FF2B5EF4-FFF2-40B4-BE49-F238E27FC236}">
                  <a16:creationId xmlns:a16="http://schemas.microsoft.com/office/drawing/2014/main" id="{98C7365D-FEB7-4FD6-9E77-8F776CBE3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5035" y="5257159"/>
              <a:ext cx="292046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G</a:t>
              </a:r>
            </a:p>
          </p:txBody>
        </p:sp>
        <p:sp>
          <p:nvSpPr>
            <p:cNvPr id="51257" name="TextBox 283">
              <a:extLst>
                <a:ext uri="{FF2B5EF4-FFF2-40B4-BE49-F238E27FC236}">
                  <a16:creationId xmlns:a16="http://schemas.microsoft.com/office/drawing/2014/main" id="{0848D8C5-A44E-4A38-8790-11D192867C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39395" y="5257169"/>
              <a:ext cx="3818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H2</a:t>
              </a:r>
            </a:p>
          </p:txBody>
        </p:sp>
        <p:sp>
          <p:nvSpPr>
            <p:cNvPr id="51258" name="TextBox 284">
              <a:extLst>
                <a:ext uri="{FF2B5EF4-FFF2-40B4-BE49-F238E27FC236}">
                  <a16:creationId xmlns:a16="http://schemas.microsoft.com/office/drawing/2014/main" id="{9F0A757B-47CE-409F-B2F6-13B156463E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7970" y="5584749"/>
              <a:ext cx="311281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I1</a:t>
              </a:r>
            </a:p>
          </p:txBody>
        </p:sp>
        <p:sp>
          <p:nvSpPr>
            <p:cNvPr id="51259" name="TextBox 285">
              <a:extLst>
                <a:ext uri="{FF2B5EF4-FFF2-40B4-BE49-F238E27FC236}">
                  <a16:creationId xmlns:a16="http://schemas.microsoft.com/office/drawing/2014/main" id="{04E38887-A9C9-4466-8B03-254C872E47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9740" y="5584749"/>
              <a:ext cx="325707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J1</a:t>
              </a:r>
            </a:p>
          </p:txBody>
        </p:sp>
        <p:sp>
          <p:nvSpPr>
            <p:cNvPr id="51260" name="TextBox 286">
              <a:extLst>
                <a:ext uri="{FF2B5EF4-FFF2-40B4-BE49-F238E27FC236}">
                  <a16:creationId xmlns:a16="http://schemas.microsoft.com/office/drawing/2014/main" id="{F2E8FD00-CC9D-472A-AA14-A399312DC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80575" y="5584749"/>
              <a:ext cx="360969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K1</a:t>
              </a:r>
            </a:p>
          </p:txBody>
        </p:sp>
        <p:sp>
          <p:nvSpPr>
            <p:cNvPr id="51261" name="TextBox 287">
              <a:extLst>
                <a:ext uri="{FF2B5EF4-FFF2-40B4-BE49-F238E27FC236}">
                  <a16:creationId xmlns:a16="http://schemas.microsoft.com/office/drawing/2014/main" id="{64DDBBA2-C1FF-47EA-97FF-6358B372F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6128" y="5088669"/>
              <a:ext cx="258386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L</a:t>
              </a:r>
            </a:p>
          </p:txBody>
        </p:sp>
        <p:sp>
          <p:nvSpPr>
            <p:cNvPr id="51262" name="TextBox 288">
              <a:extLst>
                <a:ext uri="{FF2B5EF4-FFF2-40B4-BE49-F238E27FC236}">
                  <a16:creationId xmlns:a16="http://schemas.microsoft.com/office/drawing/2014/main" id="{443A45BB-4EBB-4BA3-9195-3C6D4C6E3B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8281" y="5921910"/>
              <a:ext cx="410660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M1</a:t>
              </a:r>
            </a:p>
          </p:txBody>
        </p:sp>
        <p:sp>
          <p:nvSpPr>
            <p:cNvPr id="51263" name="TextBox 289">
              <a:extLst>
                <a:ext uri="{FF2B5EF4-FFF2-40B4-BE49-F238E27FC236}">
                  <a16:creationId xmlns:a16="http://schemas.microsoft.com/office/drawing/2014/main" id="{A87BA526-331F-49C4-B659-468F2060BB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1761" y="5921910"/>
              <a:ext cx="301664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51264" name="TextBox 290">
              <a:extLst>
                <a:ext uri="{FF2B5EF4-FFF2-40B4-BE49-F238E27FC236}">
                  <a16:creationId xmlns:a16="http://schemas.microsoft.com/office/drawing/2014/main" id="{0A8139E1-7023-4EA5-957A-16B3D4CA3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6950" y="5921910"/>
              <a:ext cx="388219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latin typeface="+mn-ea"/>
                  <a:ea typeface="+mn-ea"/>
                </a:rPr>
                <a:t>O1</a:t>
              </a:r>
            </a:p>
          </p:txBody>
        </p:sp>
        <p:sp>
          <p:nvSpPr>
            <p:cNvPr id="51265" name="TextBox 291">
              <a:extLst>
                <a:ext uri="{FF2B5EF4-FFF2-40B4-BE49-F238E27FC236}">
                  <a16:creationId xmlns:a16="http://schemas.microsoft.com/office/drawing/2014/main" id="{9D08F71E-B085-4266-A405-DF494E40E1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916" y="5425830"/>
              <a:ext cx="272812" cy="277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AU" altLang="ko-KR" sz="1200">
                  <a:solidFill>
                    <a:srgbClr val="C0C0C0"/>
                  </a:solidFill>
                  <a:latin typeface="+mn-ea"/>
                  <a:ea typeface="+mn-ea"/>
                </a:rPr>
                <a:t>P</a:t>
              </a:r>
            </a:p>
          </p:txBody>
        </p:sp>
        <p:cxnSp>
          <p:nvCxnSpPr>
            <p:cNvPr id="293" name="Straight Connector 86">
              <a:extLst>
                <a:ext uri="{FF2B5EF4-FFF2-40B4-BE49-F238E27FC236}">
                  <a16:creationId xmlns:a16="http://schemas.microsoft.com/office/drawing/2014/main" id="{812A2013-72BD-4CDB-B098-4C07E38CF392}"/>
                </a:ext>
              </a:extLst>
            </p:cNvPr>
            <p:cNvCxnSpPr/>
            <p:nvPr/>
          </p:nvCxnSpPr>
          <p:spPr>
            <a:xfrm>
              <a:off x="8897420" y="4911935"/>
              <a:ext cx="0" cy="130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87">
              <a:extLst>
                <a:ext uri="{FF2B5EF4-FFF2-40B4-BE49-F238E27FC236}">
                  <a16:creationId xmlns:a16="http://schemas.microsoft.com/office/drawing/2014/main" id="{CE3E1391-5F41-40EA-9378-3A176DDFE241}"/>
                </a:ext>
              </a:extLst>
            </p:cNvPr>
            <p:cNvCxnSpPr/>
            <p:nvPr/>
          </p:nvCxnSpPr>
          <p:spPr>
            <a:xfrm>
              <a:off x="7454490" y="4911935"/>
              <a:ext cx="0" cy="1308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88">
              <a:extLst>
                <a:ext uri="{FF2B5EF4-FFF2-40B4-BE49-F238E27FC236}">
                  <a16:creationId xmlns:a16="http://schemas.microsoft.com/office/drawing/2014/main" id="{8F786792-01A5-45D9-8EFD-71B421B6855A}"/>
                </a:ext>
              </a:extLst>
            </p:cNvPr>
            <p:cNvCxnSpPr/>
            <p:nvPr/>
          </p:nvCxnSpPr>
          <p:spPr>
            <a:xfrm>
              <a:off x="7451315" y="4911935"/>
              <a:ext cx="14461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104">
              <a:extLst>
                <a:ext uri="{FF2B5EF4-FFF2-40B4-BE49-F238E27FC236}">
                  <a16:creationId xmlns:a16="http://schemas.microsoft.com/office/drawing/2014/main" id="{7EC98FB4-40BF-45F6-B3C1-FA722BEDAEEA}"/>
                </a:ext>
              </a:extLst>
            </p:cNvPr>
            <p:cNvCxnSpPr/>
            <p:nvPr/>
          </p:nvCxnSpPr>
          <p:spPr>
            <a:xfrm>
              <a:off x="7451315" y="6220126"/>
              <a:ext cx="14461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Rectangle 90">
              <a:extLst>
                <a:ext uri="{FF2B5EF4-FFF2-40B4-BE49-F238E27FC236}">
                  <a16:creationId xmlns:a16="http://schemas.microsoft.com/office/drawing/2014/main" id="{1D49C3E2-38B3-4682-A173-2CD1511D8C65}"/>
                </a:ext>
              </a:extLst>
            </p:cNvPr>
            <p:cNvSpPr/>
            <p:nvPr/>
          </p:nvSpPr>
          <p:spPr bwMode="auto">
            <a:xfrm>
              <a:off x="8198972" y="4956388"/>
              <a:ext cx="301603" cy="274657"/>
            </a:xfrm>
            <a:prstGeom prst="rect">
              <a:avLst/>
            </a:prstGeom>
            <a:solidFill>
              <a:srgbClr val="FFC000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2" name="Rectangle 93">
              <a:extLst>
                <a:ext uri="{FF2B5EF4-FFF2-40B4-BE49-F238E27FC236}">
                  <a16:creationId xmlns:a16="http://schemas.microsoft.com/office/drawing/2014/main" id="{A757EECC-7259-449C-9814-67C899CACF70}"/>
                </a:ext>
              </a:extLst>
            </p:cNvPr>
            <p:cNvSpPr/>
            <p:nvPr/>
          </p:nvSpPr>
          <p:spPr bwMode="auto">
            <a:xfrm>
              <a:off x="7838636" y="5261209"/>
              <a:ext cx="301603" cy="274657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3" name="Rectangle 95">
              <a:extLst>
                <a:ext uri="{FF2B5EF4-FFF2-40B4-BE49-F238E27FC236}">
                  <a16:creationId xmlns:a16="http://schemas.microsoft.com/office/drawing/2014/main" id="{11FB2300-BD5C-4370-9AB0-E3B34ED2EB64}"/>
                </a:ext>
              </a:extLst>
            </p:cNvPr>
            <p:cNvSpPr/>
            <p:nvPr/>
          </p:nvSpPr>
          <p:spPr bwMode="auto">
            <a:xfrm>
              <a:off x="8575182" y="5261209"/>
              <a:ext cx="301603" cy="274657"/>
            </a:xfrm>
            <a:prstGeom prst="rect">
              <a:avLst/>
            </a:prstGeom>
            <a:solidFill>
              <a:srgbClr val="FFC000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5" name="Rectangle 97">
              <a:extLst>
                <a:ext uri="{FF2B5EF4-FFF2-40B4-BE49-F238E27FC236}">
                  <a16:creationId xmlns:a16="http://schemas.microsoft.com/office/drawing/2014/main" id="{4E32E4BC-9AF3-4BFB-88D4-37850F00B0FB}"/>
                </a:ext>
              </a:extLst>
            </p:cNvPr>
            <p:cNvSpPr/>
            <p:nvPr/>
          </p:nvSpPr>
          <p:spPr bwMode="auto">
            <a:xfrm>
              <a:off x="7838636" y="5589845"/>
              <a:ext cx="301603" cy="274656"/>
            </a:xfrm>
            <a:prstGeom prst="rect">
              <a:avLst/>
            </a:prstGeom>
            <a:solidFill>
              <a:srgbClr val="D4EEF9">
                <a:alpha val="63922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endParaRPr lang="en-AU" altLang="ko-KR" sz="14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1218" name="그룹 308">
            <a:extLst>
              <a:ext uri="{FF2B5EF4-FFF2-40B4-BE49-F238E27FC236}">
                <a16:creationId xmlns:a16="http://schemas.microsoft.com/office/drawing/2014/main" id="{D26F6522-A8A1-4324-927C-99C9911EE2B4}"/>
              </a:ext>
            </a:extLst>
          </p:cNvPr>
          <p:cNvGrpSpPr>
            <a:grpSpLocks/>
          </p:cNvGrpSpPr>
          <p:nvPr/>
        </p:nvGrpSpPr>
        <p:grpSpPr bwMode="auto">
          <a:xfrm>
            <a:off x="5011738" y="5227638"/>
            <a:ext cx="334962" cy="268287"/>
            <a:chOff x="4498415" y="2180309"/>
            <a:chExt cx="334962" cy="268470"/>
          </a:xfrm>
        </p:grpSpPr>
        <p:sp>
          <p:nvSpPr>
            <p:cNvPr id="310" name="Rectangle 70">
              <a:extLst>
                <a:ext uri="{FF2B5EF4-FFF2-40B4-BE49-F238E27FC236}">
                  <a16:creationId xmlns:a16="http://schemas.microsoft.com/office/drawing/2014/main" id="{08FE5834-28DE-49EE-8C4B-3C5ECB82120F}"/>
                </a:ext>
              </a:extLst>
            </p:cNvPr>
            <p:cNvSpPr/>
            <p:nvPr/>
          </p:nvSpPr>
          <p:spPr bwMode="auto">
            <a:xfrm>
              <a:off x="4498415" y="2180309"/>
              <a:ext cx="165100" cy="26847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c2</a:t>
              </a:r>
            </a:p>
          </p:txBody>
        </p:sp>
        <p:sp>
          <p:nvSpPr>
            <p:cNvPr id="311" name="Rectangle 71">
              <a:extLst>
                <a:ext uri="{FF2B5EF4-FFF2-40B4-BE49-F238E27FC236}">
                  <a16:creationId xmlns:a16="http://schemas.microsoft.com/office/drawing/2014/main" id="{6DBFCCC5-B1D8-492A-8D62-BBC063320232}"/>
                </a:ext>
              </a:extLst>
            </p:cNvPr>
            <p:cNvSpPr/>
            <p:nvPr/>
          </p:nvSpPr>
          <p:spPr bwMode="auto">
            <a:xfrm>
              <a:off x="4663515" y="2180309"/>
              <a:ext cx="165100" cy="26847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h2</a:t>
              </a:r>
            </a:p>
          </p:txBody>
        </p:sp>
        <p:sp>
          <p:nvSpPr>
            <p:cNvPr id="312" name="Rectangle 76">
              <a:extLst>
                <a:ext uri="{FF2B5EF4-FFF2-40B4-BE49-F238E27FC236}">
                  <a16:creationId xmlns:a16="http://schemas.microsoft.com/office/drawing/2014/main" id="{BAEE8FCB-F077-4D5B-B99F-59A468DF9963}"/>
                </a:ext>
              </a:extLst>
            </p:cNvPr>
            <p:cNvSpPr/>
            <p:nvPr/>
          </p:nvSpPr>
          <p:spPr bwMode="auto">
            <a:xfrm>
              <a:off x="4504765" y="2180309"/>
              <a:ext cx="328612" cy="266882"/>
            </a:xfrm>
            <a:prstGeom prst="rect">
              <a:avLst/>
            </a:prstGeom>
            <a:solidFill>
              <a:srgbClr val="FFC000">
                <a:alpha val="25098"/>
              </a:srgb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 anchor="b"/>
            <a:lstStyle/>
            <a:p>
              <a:pPr algn="ctr" defTabSz="914099" eaLnBrk="1" latinLnBrk="1" hangingPunct="1">
                <a:defRPr/>
              </a:pPr>
              <a:r>
                <a:rPr lang="en-AU" sz="1200" spc="-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.</a:t>
              </a:r>
              <a:r>
                <a:rPr lang="en-AU" sz="1200" spc="-50" dirty="0" err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vib</a:t>
              </a:r>
              <a:endParaRPr lang="en-AU" sz="1200" spc="-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266" name="직선 화살표 연결선 265">
            <a:extLst>
              <a:ext uri="{FF2B5EF4-FFF2-40B4-BE49-F238E27FC236}">
                <a16:creationId xmlns:a16="http://schemas.microsoft.com/office/drawing/2014/main" id="{72C04BAE-92E1-484A-8117-CD88C1D52F2F}"/>
              </a:ext>
            </a:extLst>
          </p:cNvPr>
          <p:cNvCxnSpPr>
            <a:cxnSpLocks/>
            <a:stCxn id="51265" idx="1"/>
          </p:cNvCxnSpPr>
          <p:nvPr/>
        </p:nvCxnSpPr>
        <p:spPr>
          <a:xfrm flipH="1" flipV="1">
            <a:off x="5524501" y="5554664"/>
            <a:ext cx="2289315" cy="942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20" name="TextBox 315">
            <a:extLst>
              <a:ext uri="{FF2B5EF4-FFF2-40B4-BE49-F238E27FC236}">
                <a16:creationId xmlns:a16="http://schemas.microsoft.com/office/drawing/2014/main" id="{C1A7F684-F190-46E6-984B-B6ECAFEF2E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3438" y="5651500"/>
            <a:ext cx="1757362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1200">
                <a:solidFill>
                  <a:srgbClr val="FF0000"/>
                </a:solidFill>
                <a:latin typeface="+mn-ea"/>
                <a:ea typeface="+mn-ea"/>
              </a:rPr>
              <a:t>변경된 블록만 백업</a:t>
            </a:r>
            <a:endParaRPr lang="en-US" altLang="ko-KR" sz="1200">
              <a:solidFill>
                <a:srgbClr val="FF0000"/>
              </a:solidFill>
              <a:latin typeface="+mn-ea"/>
              <a:ea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sz="1200">
                <a:solidFill>
                  <a:srgbClr val="FF0000"/>
                </a:solidFill>
                <a:latin typeface="+mn-ea"/>
                <a:ea typeface="+mn-ea"/>
              </a:rPr>
              <a:t>중분 백업</a:t>
            </a:r>
            <a:r>
              <a:rPr lang="en-US" altLang="ko-KR" sz="120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ko-KR" altLang="en-US" sz="120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51221" name="그림 266">
            <a:extLst>
              <a:ext uri="{FF2B5EF4-FFF2-40B4-BE49-F238E27FC236}">
                <a16:creationId xmlns:a16="http://schemas.microsoft.com/office/drawing/2014/main" id="{091E4A92-A03A-4AA5-AF97-4B3E13D3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913" y="5168900"/>
            <a:ext cx="40322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2" name="그림 333">
            <a:extLst>
              <a:ext uri="{FF2B5EF4-FFF2-40B4-BE49-F238E27FC236}">
                <a16:creationId xmlns:a16="http://schemas.microsoft.com/office/drawing/2014/main" id="{F725B661-A967-42C4-9C76-9A60C0D7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5" y="3765550"/>
            <a:ext cx="395288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3" name="그림 334">
            <a:extLst>
              <a:ext uri="{FF2B5EF4-FFF2-40B4-BE49-F238E27FC236}">
                <a16:creationId xmlns:a16="http://schemas.microsoft.com/office/drawing/2014/main" id="{D9E9E7AB-2701-4F3C-8766-E99E85DE4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3975100"/>
            <a:ext cx="401637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십자형 1023">
            <a:extLst>
              <a:ext uri="{FF2B5EF4-FFF2-40B4-BE49-F238E27FC236}">
                <a16:creationId xmlns:a16="http://schemas.microsoft.com/office/drawing/2014/main" id="{95429FA9-B50A-40AB-9F26-BAC60A5DD2CC}"/>
              </a:ext>
            </a:extLst>
          </p:cNvPr>
          <p:cNvSpPr/>
          <p:nvPr/>
        </p:nvSpPr>
        <p:spPr>
          <a:xfrm>
            <a:off x="4678363" y="4005263"/>
            <a:ext cx="265112" cy="255587"/>
          </a:xfrm>
          <a:prstGeom prst="plus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5" name="화살표: 오른쪽 1024">
            <a:extLst>
              <a:ext uri="{FF2B5EF4-FFF2-40B4-BE49-F238E27FC236}">
                <a16:creationId xmlns:a16="http://schemas.microsoft.com/office/drawing/2014/main" id="{3AE6019B-B7F8-42C9-A4A5-AEC045C805FC}"/>
              </a:ext>
            </a:extLst>
          </p:cNvPr>
          <p:cNvSpPr/>
          <p:nvPr/>
        </p:nvSpPr>
        <p:spPr>
          <a:xfrm>
            <a:off x="5551488" y="3921125"/>
            <a:ext cx="1476375" cy="51117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합성 전체 백업</a:t>
            </a:r>
          </a:p>
        </p:txBody>
      </p:sp>
      <p:grpSp>
        <p:nvGrpSpPr>
          <p:cNvPr id="51226" name="그룹 337">
            <a:extLst>
              <a:ext uri="{FF2B5EF4-FFF2-40B4-BE49-F238E27FC236}">
                <a16:creationId xmlns:a16="http://schemas.microsoft.com/office/drawing/2014/main" id="{FA646C69-A149-4049-B0D4-DC6AAC1D9163}"/>
              </a:ext>
            </a:extLst>
          </p:cNvPr>
          <p:cNvGrpSpPr>
            <a:grpSpLocks/>
          </p:cNvGrpSpPr>
          <p:nvPr/>
        </p:nvGrpSpPr>
        <p:grpSpPr bwMode="auto">
          <a:xfrm>
            <a:off x="7096125" y="3643313"/>
            <a:ext cx="504825" cy="1055687"/>
            <a:chOff x="4499861" y="1126331"/>
            <a:chExt cx="503808" cy="1055744"/>
          </a:xfrm>
        </p:grpSpPr>
        <p:sp>
          <p:nvSpPr>
            <p:cNvPr id="339" name="Rectangle 29">
              <a:extLst>
                <a:ext uri="{FF2B5EF4-FFF2-40B4-BE49-F238E27FC236}">
                  <a16:creationId xmlns:a16="http://schemas.microsoft.com/office/drawing/2014/main" id="{AD0C0915-1F5C-4658-9524-86BF6D8727FF}"/>
                </a:ext>
              </a:extLst>
            </p:cNvPr>
            <p:cNvSpPr/>
            <p:nvPr/>
          </p:nvSpPr>
          <p:spPr bwMode="auto">
            <a:xfrm>
              <a:off x="4499861" y="1126331"/>
              <a:ext cx="167936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a1</a:t>
              </a:r>
            </a:p>
          </p:txBody>
        </p:sp>
        <p:sp>
          <p:nvSpPr>
            <p:cNvPr id="340" name="Rectangle 31">
              <a:extLst>
                <a:ext uri="{FF2B5EF4-FFF2-40B4-BE49-F238E27FC236}">
                  <a16:creationId xmlns:a16="http://schemas.microsoft.com/office/drawing/2014/main" id="{468C89E3-FAA9-4A8A-A47B-82A7F47F4E37}"/>
                </a:ext>
              </a:extLst>
            </p:cNvPr>
            <p:cNvSpPr/>
            <p:nvPr/>
          </p:nvSpPr>
          <p:spPr bwMode="auto">
            <a:xfrm>
              <a:off x="4664628" y="1126331"/>
              <a:ext cx="171105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b1</a:t>
              </a:r>
            </a:p>
          </p:txBody>
        </p:sp>
        <p:sp>
          <p:nvSpPr>
            <p:cNvPr id="341" name="Rectangle 38">
              <a:extLst>
                <a:ext uri="{FF2B5EF4-FFF2-40B4-BE49-F238E27FC236}">
                  <a16:creationId xmlns:a16="http://schemas.microsoft.com/office/drawing/2014/main" id="{BF4E39BD-08A5-4717-9C0F-8978B64EF91C}"/>
                </a:ext>
              </a:extLst>
            </p:cNvPr>
            <p:cNvSpPr/>
            <p:nvPr/>
          </p:nvSpPr>
          <p:spPr bwMode="auto">
            <a:xfrm>
              <a:off x="4835733" y="1126331"/>
              <a:ext cx="166352" cy="263539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/>
              <a:r>
                <a:rPr lang="en-US" altLang="ko-KR" sz="800">
                  <a:solidFill>
                    <a:srgbClr val="7F7F7F"/>
                  </a:solidFill>
                  <a:latin typeface="+mn-ea"/>
                  <a:ea typeface="+mn-ea"/>
                  <a:cs typeface="Segoe UI" panose="020B0502040204020203" pitchFamily="34" charset="0"/>
                </a:rPr>
                <a:t>c2</a:t>
              </a:r>
              <a:endParaRPr lang="en-AU" altLang="ko-KR" sz="800">
                <a:solidFill>
                  <a:srgbClr val="7F7F7F"/>
                </a:solidFill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2" name="Rectangle 39">
              <a:extLst>
                <a:ext uri="{FF2B5EF4-FFF2-40B4-BE49-F238E27FC236}">
                  <a16:creationId xmlns:a16="http://schemas.microsoft.com/office/drawing/2014/main" id="{A4F4CE83-BA09-4892-9BB8-DE3518F4E4E0}"/>
                </a:ext>
              </a:extLst>
            </p:cNvPr>
            <p:cNvSpPr/>
            <p:nvPr/>
          </p:nvSpPr>
          <p:spPr bwMode="auto">
            <a:xfrm>
              <a:off x="4499861" y="1389870"/>
              <a:ext cx="16635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d1</a:t>
              </a:r>
            </a:p>
          </p:txBody>
        </p:sp>
        <p:sp>
          <p:nvSpPr>
            <p:cNvPr id="343" name="Rectangle 40">
              <a:extLst>
                <a:ext uri="{FF2B5EF4-FFF2-40B4-BE49-F238E27FC236}">
                  <a16:creationId xmlns:a16="http://schemas.microsoft.com/office/drawing/2014/main" id="{0EDA1A6D-3F3E-4553-8557-3EFDEC8103FF}"/>
                </a:ext>
              </a:extLst>
            </p:cNvPr>
            <p:cNvSpPr/>
            <p:nvPr/>
          </p:nvSpPr>
          <p:spPr bwMode="auto">
            <a:xfrm>
              <a:off x="4664628" y="1389870"/>
              <a:ext cx="169521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e1</a:t>
              </a:r>
            </a:p>
          </p:txBody>
        </p:sp>
        <p:sp>
          <p:nvSpPr>
            <p:cNvPr id="344" name="Rectangle 41">
              <a:extLst>
                <a:ext uri="{FF2B5EF4-FFF2-40B4-BE49-F238E27FC236}">
                  <a16:creationId xmlns:a16="http://schemas.microsoft.com/office/drawing/2014/main" id="{03E8101B-CDEF-457D-944E-92A994359C61}"/>
                </a:ext>
              </a:extLst>
            </p:cNvPr>
            <p:cNvSpPr/>
            <p:nvPr/>
          </p:nvSpPr>
          <p:spPr bwMode="auto">
            <a:xfrm>
              <a:off x="4835733" y="1389870"/>
              <a:ext cx="16635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f1</a:t>
              </a:r>
            </a:p>
          </p:txBody>
        </p:sp>
        <p:sp>
          <p:nvSpPr>
            <p:cNvPr id="345" name="Rectangle 42">
              <a:extLst>
                <a:ext uri="{FF2B5EF4-FFF2-40B4-BE49-F238E27FC236}">
                  <a16:creationId xmlns:a16="http://schemas.microsoft.com/office/drawing/2014/main" id="{AC9D70EF-F3CA-438E-A91D-F499D1B1692A}"/>
                </a:ext>
              </a:extLst>
            </p:cNvPr>
            <p:cNvSpPr/>
            <p:nvPr/>
          </p:nvSpPr>
          <p:spPr bwMode="auto">
            <a:xfrm>
              <a:off x="4499861" y="1651821"/>
              <a:ext cx="164767" cy="269890"/>
            </a:xfrm>
            <a:prstGeom prst="rect">
              <a:avLst/>
            </a:prstGeom>
            <a:solidFill>
              <a:srgbClr val="FFC000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h2</a:t>
              </a:r>
            </a:p>
          </p:txBody>
        </p:sp>
        <p:sp>
          <p:nvSpPr>
            <p:cNvPr id="346" name="Rectangle 43">
              <a:extLst>
                <a:ext uri="{FF2B5EF4-FFF2-40B4-BE49-F238E27FC236}">
                  <a16:creationId xmlns:a16="http://schemas.microsoft.com/office/drawing/2014/main" id="{A304CCA2-F77B-4FFE-93EB-DF8A25614270}"/>
                </a:ext>
              </a:extLst>
            </p:cNvPr>
            <p:cNvSpPr/>
            <p:nvPr/>
          </p:nvSpPr>
          <p:spPr bwMode="auto">
            <a:xfrm>
              <a:off x="4664628" y="1651821"/>
              <a:ext cx="169521" cy="269890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i1</a:t>
              </a:r>
            </a:p>
          </p:txBody>
        </p:sp>
        <p:sp>
          <p:nvSpPr>
            <p:cNvPr id="347" name="Rectangle 44">
              <a:extLst>
                <a:ext uri="{FF2B5EF4-FFF2-40B4-BE49-F238E27FC236}">
                  <a16:creationId xmlns:a16="http://schemas.microsoft.com/office/drawing/2014/main" id="{33818D92-2555-4B36-84AB-2C4D8E48A8EE}"/>
                </a:ext>
              </a:extLst>
            </p:cNvPr>
            <p:cNvSpPr/>
            <p:nvPr/>
          </p:nvSpPr>
          <p:spPr bwMode="auto">
            <a:xfrm>
              <a:off x="4835733" y="1651821"/>
              <a:ext cx="166352" cy="269890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j1</a:t>
              </a:r>
            </a:p>
          </p:txBody>
        </p:sp>
        <p:sp>
          <p:nvSpPr>
            <p:cNvPr id="348" name="Rectangle 45">
              <a:extLst>
                <a:ext uri="{FF2B5EF4-FFF2-40B4-BE49-F238E27FC236}">
                  <a16:creationId xmlns:a16="http://schemas.microsoft.com/office/drawing/2014/main" id="{9D71B7AF-B502-46D3-9CC5-1DB37E860CDE}"/>
                </a:ext>
              </a:extLst>
            </p:cNvPr>
            <p:cNvSpPr/>
            <p:nvPr/>
          </p:nvSpPr>
          <p:spPr bwMode="auto">
            <a:xfrm>
              <a:off x="4499861" y="1918536"/>
              <a:ext cx="16635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k1</a:t>
              </a:r>
            </a:p>
          </p:txBody>
        </p:sp>
        <p:sp>
          <p:nvSpPr>
            <p:cNvPr id="349" name="Rectangle 46">
              <a:extLst>
                <a:ext uri="{FF2B5EF4-FFF2-40B4-BE49-F238E27FC236}">
                  <a16:creationId xmlns:a16="http://schemas.microsoft.com/office/drawing/2014/main" id="{6C6F21A8-6CF2-44DA-86C9-D615FB6A239C}"/>
                </a:ext>
              </a:extLst>
            </p:cNvPr>
            <p:cNvSpPr/>
            <p:nvPr/>
          </p:nvSpPr>
          <p:spPr bwMode="auto">
            <a:xfrm>
              <a:off x="4664628" y="1918536"/>
              <a:ext cx="171105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m1</a:t>
              </a:r>
            </a:p>
          </p:txBody>
        </p:sp>
        <p:sp>
          <p:nvSpPr>
            <p:cNvPr id="350" name="Rectangle 48">
              <a:extLst>
                <a:ext uri="{FF2B5EF4-FFF2-40B4-BE49-F238E27FC236}">
                  <a16:creationId xmlns:a16="http://schemas.microsoft.com/office/drawing/2014/main" id="{7A6B984F-DAB1-4284-912F-6A76438DC9C3}"/>
                </a:ext>
              </a:extLst>
            </p:cNvPr>
            <p:cNvSpPr/>
            <p:nvPr/>
          </p:nvSpPr>
          <p:spPr bwMode="auto">
            <a:xfrm>
              <a:off x="4835733" y="1918536"/>
              <a:ext cx="166352" cy="263539"/>
            </a:xfrm>
            <a:prstGeom prst="rect">
              <a:avLst/>
            </a:prstGeom>
            <a:solidFill>
              <a:srgbClr val="A9DDF3">
                <a:alpha val="80000"/>
              </a:srgb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/>
            <a:lstStyle/>
            <a:p>
              <a:pPr algn="ctr" defTabSz="914099" eaLnBrk="1" latinLnBrk="1" hangingPunct="1">
                <a:defRPr/>
              </a:pPr>
              <a:r>
                <a:rPr lang="en-AU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o1</a:t>
              </a:r>
            </a:p>
          </p:txBody>
        </p:sp>
        <p:sp>
          <p:nvSpPr>
            <p:cNvPr id="351" name="Rectangle 28">
              <a:extLst>
                <a:ext uri="{FF2B5EF4-FFF2-40B4-BE49-F238E27FC236}">
                  <a16:creationId xmlns:a16="http://schemas.microsoft.com/office/drawing/2014/main" id="{BE77A134-5E53-4995-9075-FA93607DA647}"/>
                </a:ext>
              </a:extLst>
            </p:cNvPr>
            <p:cNvSpPr/>
            <p:nvPr/>
          </p:nvSpPr>
          <p:spPr bwMode="auto">
            <a:xfrm>
              <a:off x="4507783" y="1126331"/>
              <a:ext cx="495886" cy="1052569"/>
            </a:xfrm>
            <a:prstGeom prst="rect">
              <a:avLst/>
            </a:prstGeom>
            <a:solidFill>
              <a:srgbClr val="4B96D2">
                <a:alpha val="25098"/>
              </a:srgb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3600" tIns="3600" rIns="3600" bIns="3600" anchor="b"/>
            <a:lstStyle/>
            <a:p>
              <a:pPr algn="ctr" defTabSz="914099" eaLnBrk="1" latinLnBrk="1" hangingPunct="1">
                <a:defRPr/>
              </a:pPr>
              <a:r>
                <a:rPr lang="en-AU" sz="1200" spc="-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.</a:t>
              </a:r>
              <a:r>
                <a:rPr lang="en-AU" sz="1200" spc="-50" dirty="0" err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vbk</a:t>
              </a:r>
              <a:endParaRPr lang="en-AU" sz="1200" spc="-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1" name="텍스트 개체 틀 169">
            <a:extLst>
              <a:ext uri="{FF2B5EF4-FFF2-40B4-BE49-F238E27FC236}">
                <a16:creationId xmlns:a16="http://schemas.microsoft.com/office/drawing/2014/main" id="{263012F5-706F-4E36-936A-E93347905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64A94EE8-B216-42C5-8D3F-E298557A4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33" name="텍스트 개체 틀 2">
            <a:extLst>
              <a:ext uri="{FF2B5EF4-FFF2-40B4-BE49-F238E27FC236}">
                <a16:creationId xmlns:a16="http://schemas.microsoft.com/office/drawing/2014/main" id="{E25CCF2E-0F19-40BB-841B-932661D499BD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A244E-C359-400B-BFAD-8C3950FA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7775" y="2684463"/>
            <a:ext cx="3197225" cy="3846512"/>
          </a:xfrm>
          <a:solidFill>
            <a:srgbClr val="F2F2F2"/>
          </a:solidFill>
          <a:ln>
            <a:solidFill>
              <a:srgbClr val="FFFFFF">
                <a:lumMod val="65000"/>
              </a:srgbClr>
            </a:solidFill>
          </a:ln>
        </p:spPr>
        <p:txBody>
          <a:bodyPr/>
          <a:lstStyle/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에이전트리스 방식</a:t>
            </a: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데이터에서 필요한 부분만 즉시 추출</a:t>
            </a: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SQL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의 테이블단위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오라클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 및 거래단위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익스체인지는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메시지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메일박스 단위 복구 가능</a:t>
            </a: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일반 윈도우와 리눅스의 경우 드래그 앤 드롭 복사 제공</a:t>
            </a:r>
          </a:p>
          <a:p>
            <a:pPr marL="82550" indent="-82550" defTabSz="745140" fontAlgn="ctr" latinLnBrk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빔 익스플로러로 또는 윈도우 탐색기로 탐색가능</a:t>
            </a:r>
          </a:p>
        </p:txBody>
      </p:sp>
      <p:grpSp>
        <p:nvGrpSpPr>
          <p:cNvPr id="52228" name="그룹 1">
            <a:extLst>
              <a:ext uri="{FF2B5EF4-FFF2-40B4-BE49-F238E27FC236}">
                <a16:creationId xmlns:a16="http://schemas.microsoft.com/office/drawing/2014/main" id="{F73A34A8-2308-4E58-A698-0B1CC41822F7}"/>
              </a:ext>
            </a:extLst>
          </p:cNvPr>
          <p:cNvGrpSpPr>
            <a:grpSpLocks/>
          </p:cNvGrpSpPr>
          <p:nvPr/>
        </p:nvGrpSpPr>
        <p:grpSpPr bwMode="auto">
          <a:xfrm>
            <a:off x="490538" y="2684463"/>
            <a:ext cx="5594350" cy="3846512"/>
            <a:chOff x="489830" y="2293783"/>
            <a:chExt cx="5595475" cy="4236905"/>
          </a:xfrm>
        </p:grpSpPr>
        <p:pic>
          <p:nvPicPr>
            <p:cNvPr id="52235" name="Picture 16">
              <a:extLst>
                <a:ext uri="{FF2B5EF4-FFF2-40B4-BE49-F238E27FC236}">
                  <a16:creationId xmlns:a16="http://schemas.microsoft.com/office/drawing/2014/main" id="{400CAD82-CBEC-498C-96BF-90F5D51C8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093"/>
            <a:stretch>
              <a:fillRect/>
            </a:stretch>
          </p:blipFill>
          <p:spPr bwMode="auto">
            <a:xfrm>
              <a:off x="489830" y="2293783"/>
              <a:ext cx="4440611" cy="3590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236" name="Picture 2" descr="https://img.veeam.com/product_pages/v9/screenshots/veor_restore_wizard.png">
              <a:extLst>
                <a:ext uri="{FF2B5EF4-FFF2-40B4-BE49-F238E27FC236}">
                  <a16:creationId xmlns:a16="http://schemas.microsoft.com/office/drawing/2014/main" id="{06F22525-8E2B-4D5F-BC9D-32262C3DE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273"/>
            <a:stretch>
              <a:fillRect/>
            </a:stretch>
          </p:blipFill>
          <p:spPr bwMode="auto">
            <a:xfrm>
              <a:off x="1644694" y="2871655"/>
              <a:ext cx="4440611" cy="3659033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2775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빔 익스플로러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(Veeam Explorer)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2230" name="슬라이드 번호 개체 틀 8">
            <a:extLst>
              <a:ext uri="{FF2B5EF4-FFF2-40B4-BE49-F238E27FC236}">
                <a16:creationId xmlns:a16="http://schemas.microsoft.com/office/drawing/2014/main" id="{067D1713-E72E-4B92-90C1-65F853760636}"/>
              </a:ext>
            </a:extLst>
          </p:cNvPr>
          <p:cNvSpPr>
            <a:spLocks noGrp="1" noChangeArrowheads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357A560-9EA6-4D56-BC0E-58542DE2F887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52232" name="그림 11">
            <a:extLst>
              <a:ext uri="{FF2B5EF4-FFF2-40B4-BE49-F238E27FC236}">
                <a16:creationId xmlns:a16="http://schemas.microsoft.com/office/drawing/2014/main" id="{5FA1B24B-8FBD-4561-8E2F-E0942C09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164155A-B5BA-41B1-8142-4557FC76BD33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MS SQL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과 오라클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DB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대해 에이전트리스 방식으로 트랜잭션 단위 복원을 제공하고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익스체인지는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메시지와 메일박스 단위 복구 기능을 제공하며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윈도우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리눅스의 파일단위 복구를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15" name="텍스트 개체 틀 169">
            <a:extLst>
              <a:ext uri="{FF2B5EF4-FFF2-40B4-BE49-F238E27FC236}">
                <a16:creationId xmlns:a16="http://schemas.microsoft.com/office/drawing/2014/main" id="{43EFD3A4-3BD9-4E47-ACBF-849AAFE04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AE8B575-5095-4688-A78E-9BD17E034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E49C2897-1515-4FB5-83D8-B3F582C919AF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텍스트 개체 틀 9">
            <a:extLst>
              <a:ext uri="{FF2B5EF4-FFF2-40B4-BE49-F238E27FC236}">
                <a16:creationId xmlns:a16="http://schemas.microsoft.com/office/drawing/2014/main" id="{859619D9-1A74-41F4-9619-70F902B0E698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625475" y="6046788"/>
            <a:ext cx="8640763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sz="700" dirty="0">
                <a:latin typeface="+mn-ea"/>
              </a:rPr>
              <a:t>Veeam Backup Explorers User Guide, Restoring Database to the Specific Transaction,  </a:t>
            </a:r>
            <a:r>
              <a:rPr lang="en-US" altLang="ko-KR" sz="700" dirty="0">
                <a:latin typeface="+mn-ea"/>
                <a:hlinkClick r:id="rId2"/>
              </a:rPr>
              <a:t>https://helpcenter.veeam.com/docs/backup/explorers/vesql_rest_scenario_3_trans.html?ver=95</a:t>
            </a:r>
            <a:endParaRPr lang="en-US" altLang="ko-KR" sz="7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sz="700" dirty="0">
                <a:latin typeface="+mn-ea"/>
              </a:rPr>
              <a:t>Veeam Backup Explorers User Guide, Restoring Database Schema and Data, </a:t>
            </a:r>
            <a:r>
              <a:rPr lang="en-US" altLang="ko-KR" sz="700" dirty="0">
                <a:latin typeface="+mn-ea"/>
                <a:hlinkClick r:id="rId3"/>
              </a:rPr>
              <a:t>https://helpcenter.veeam.com/docs/backup/explorers/vesql_restore_schema.html?ver=95</a:t>
            </a:r>
            <a:endParaRPr lang="en-US" altLang="ko-KR" sz="700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sz="700" dirty="0">
                <a:latin typeface="+mn-ea"/>
              </a:rPr>
              <a:t>Veeam Backup Explorers User Guide, Restoring Database to the Specific Point in Time, </a:t>
            </a:r>
            <a:r>
              <a:rPr lang="en-US" altLang="ko-KR" sz="700" dirty="0">
                <a:latin typeface="+mn-ea"/>
                <a:hlinkClick r:id="rId4"/>
              </a:rPr>
              <a:t>https://helpcenter.veeam.com/docs/backup/explorers/vesql_rest_scenario_2_pt_time.html?ver=95</a:t>
            </a:r>
            <a:endParaRPr lang="en-US" altLang="ko-KR" sz="700" dirty="0">
              <a:latin typeface="+mn-ea"/>
            </a:endParaRPr>
          </a:p>
          <a:p>
            <a:pPr>
              <a:spcBef>
                <a:spcPct val="0"/>
              </a:spcBef>
            </a:pPr>
            <a:endParaRPr lang="en-US" altLang="ko-KR" sz="700" dirty="0">
              <a:latin typeface="+mn-ea"/>
            </a:endParaRPr>
          </a:p>
          <a:p>
            <a:pPr>
              <a:spcBef>
                <a:spcPct val="0"/>
              </a:spcBef>
            </a:pPr>
            <a:endParaRPr lang="en-US" altLang="ko-KR" sz="700" dirty="0">
              <a:latin typeface="+mn-ea"/>
            </a:endParaRPr>
          </a:p>
        </p:txBody>
      </p:sp>
      <p:grpSp>
        <p:nvGrpSpPr>
          <p:cNvPr id="53252" name="그룹 1">
            <a:extLst>
              <a:ext uri="{FF2B5EF4-FFF2-40B4-BE49-F238E27FC236}">
                <a16:creationId xmlns:a16="http://schemas.microsoft.com/office/drawing/2014/main" id="{E6F15212-9E2E-40AD-A5B9-F703502B1FBF}"/>
              </a:ext>
            </a:extLst>
          </p:cNvPr>
          <p:cNvGrpSpPr>
            <a:grpSpLocks/>
          </p:cNvGrpSpPr>
          <p:nvPr/>
        </p:nvGrpSpPr>
        <p:grpSpPr bwMode="auto">
          <a:xfrm>
            <a:off x="476250" y="2647950"/>
            <a:ext cx="8832850" cy="3348038"/>
            <a:chOff x="161925" y="2082488"/>
            <a:chExt cx="9160824" cy="3961312"/>
          </a:xfrm>
        </p:grpSpPr>
        <p:pic>
          <p:nvPicPr>
            <p:cNvPr id="53259" name="Picture 2" descr="Restoring Database to the Specific Transaction">
              <a:extLst>
                <a:ext uri="{FF2B5EF4-FFF2-40B4-BE49-F238E27FC236}">
                  <a16:creationId xmlns:a16="http://schemas.microsoft.com/office/drawing/2014/main" id="{B19230BF-0710-4F15-AB7D-BE8456A04B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6"/>
            <a:stretch>
              <a:fillRect/>
            </a:stretch>
          </p:blipFill>
          <p:spPr bwMode="auto">
            <a:xfrm>
              <a:off x="161925" y="2083800"/>
              <a:ext cx="7896259" cy="3960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260" name="그림 5">
              <a:extLst>
                <a:ext uri="{FF2B5EF4-FFF2-40B4-BE49-F238E27FC236}">
                  <a16:creationId xmlns:a16="http://schemas.microsoft.com/office/drawing/2014/main" id="{949BB41E-6856-46E2-B996-EECA57D26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021"/>
            <a:stretch>
              <a:fillRect/>
            </a:stretch>
          </p:blipFill>
          <p:spPr bwMode="auto">
            <a:xfrm>
              <a:off x="2512502" y="2083800"/>
              <a:ext cx="4785247" cy="3960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261" name="Picture 4" descr="Restoring Database to the Current Restore Point">
              <a:extLst>
                <a:ext uri="{FF2B5EF4-FFF2-40B4-BE49-F238E27FC236}">
                  <a16:creationId xmlns:a16="http://schemas.microsoft.com/office/drawing/2014/main" id="{2DDDEFBD-DD89-4EA7-A31D-01EBE22D99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 b="29503"/>
            <a:stretch>
              <a:fillRect/>
            </a:stretch>
          </p:blipFill>
          <p:spPr bwMode="auto">
            <a:xfrm>
              <a:off x="5272748" y="2082488"/>
              <a:ext cx="4050001" cy="3960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2EF647-7EDE-4B89-8AE3-CD16D45AC28E}"/>
              </a:ext>
            </a:extLst>
          </p:cNvPr>
          <p:cNvSpPr/>
          <p:nvPr/>
        </p:nvSpPr>
        <p:spPr>
          <a:xfrm>
            <a:off x="3152775" y="2189163"/>
            <a:ext cx="3600450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빔 익스플로러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에이전트리스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MS SQL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복구</a:t>
            </a:r>
          </a:p>
        </p:txBody>
      </p:sp>
      <p:sp>
        <p:nvSpPr>
          <p:cNvPr id="53254" name="슬라이드 번호 개체 틀 3">
            <a:extLst>
              <a:ext uri="{FF2B5EF4-FFF2-40B4-BE49-F238E27FC236}">
                <a16:creationId xmlns:a16="http://schemas.microsoft.com/office/drawing/2014/main" id="{D703A8B7-D6E9-40C6-98D5-F005D3DBEFF8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F8D2A53-0BF5-4A49-8C33-A6436A478B44}" type="slidenum">
              <a:rPr lang="ko-KR" altLang="en-US">
                <a:latin typeface="Tahoma" panose="020B060403050404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ko-KR" altLang="en-US">
              <a:latin typeface="Tahoma" panose="020B0604030504040204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866E644E-5403-453E-B5C8-B8B402359DFA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에이전트리스 방식으로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 후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MS SQL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의 특정시점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트랜잭션 단위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테이블 스키마 단위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백업시점으로의 원복 등 다양한 복구 시나리오를 제공하며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물리 서버의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MS SQL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은 단일 에이전트를 통해 동일한 기능을 제공합니다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pic>
        <p:nvPicPr>
          <p:cNvPr id="53258" name="그림 16">
            <a:extLst>
              <a:ext uri="{FF2B5EF4-FFF2-40B4-BE49-F238E27FC236}">
                <a16:creationId xmlns:a16="http://schemas.microsoft.com/office/drawing/2014/main" id="{C9F78C6A-1C75-4330-B4F1-91E0B6B0C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텍스트 개체 틀 169">
            <a:extLst>
              <a:ext uri="{FF2B5EF4-FFF2-40B4-BE49-F238E27FC236}">
                <a16:creationId xmlns:a16="http://schemas.microsoft.com/office/drawing/2014/main" id="{23254D1D-662F-4FD2-8985-4398B038F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98FCE464-FC1D-431C-B504-6800C518B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8" name="텍스트 개체 틀 2">
            <a:extLst>
              <a:ext uri="{FF2B5EF4-FFF2-40B4-BE49-F238E27FC236}">
                <a16:creationId xmlns:a16="http://schemas.microsoft.com/office/drawing/2014/main" id="{9CD25184-45F9-43B8-A2B8-D56B82E91FCC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텍스트 개체 틀 3">
            <a:extLst>
              <a:ext uri="{FF2B5EF4-FFF2-40B4-BE49-F238E27FC236}">
                <a16:creationId xmlns:a16="http://schemas.microsoft.com/office/drawing/2014/main" id="{42FC92E3-1B55-4E8E-9F47-761ECD9DFE3D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633413" y="5892800"/>
            <a:ext cx="8639175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>
                <a:latin typeface="+mn-ea"/>
              </a:rPr>
              <a:t>Veeam Backup Explorers User Guide, Restoring Database to the Current Restore Point, </a:t>
            </a:r>
            <a:r>
              <a:rPr lang="en-US" altLang="ko-KR" dirty="0">
                <a:latin typeface="+mn-ea"/>
                <a:hlinkClick r:id="rId2"/>
              </a:rPr>
              <a:t>https://helpcenter.veeam.com/docs/backup/explorers/veo_restore_one.html?ver=95</a:t>
            </a:r>
            <a:endParaRPr lang="en-US" altLang="ko-KR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dirty="0">
                <a:latin typeface="+mn-ea"/>
              </a:rPr>
              <a:t>Veeam Backup Explorers User Guide, Restoring Database to the Specific Point in Time, </a:t>
            </a:r>
            <a:r>
              <a:rPr lang="en-US" altLang="ko-KR" dirty="0">
                <a:latin typeface="+mn-ea"/>
                <a:hlinkClick r:id="rId3"/>
              </a:rPr>
              <a:t>https://helpcenter.veeam.com/docs/backup/explorers/veo_rest_scenario_2_pt_time.html?ver=95</a:t>
            </a:r>
            <a:endParaRPr lang="en-US" altLang="ko-KR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dirty="0">
                <a:latin typeface="+mn-ea"/>
              </a:rPr>
              <a:t>Veeam Backup Explorers User Guide, Restoring Database to the Specific Transaction, </a:t>
            </a:r>
            <a:r>
              <a:rPr lang="en-US" altLang="ko-KR" dirty="0">
                <a:latin typeface="+mn-ea"/>
                <a:hlinkClick r:id="rId4"/>
              </a:rPr>
              <a:t>https://helpcenter.veeam.com/docs/backup/explorers/veo_rest_scenario_3_trans.html?ver=95</a:t>
            </a:r>
            <a:endParaRPr lang="en-US" altLang="ko-KR" dirty="0">
              <a:latin typeface="+mn-ea"/>
            </a:endParaRPr>
          </a:p>
          <a:p>
            <a:pPr>
              <a:spcBef>
                <a:spcPct val="0"/>
              </a:spcBef>
            </a:pPr>
            <a:endParaRPr lang="en-US" altLang="ko-KR" dirty="0">
              <a:latin typeface="+mn-ea"/>
            </a:endParaRPr>
          </a:p>
        </p:txBody>
      </p:sp>
      <p:grpSp>
        <p:nvGrpSpPr>
          <p:cNvPr id="54276" name="그룹 13">
            <a:extLst>
              <a:ext uri="{FF2B5EF4-FFF2-40B4-BE49-F238E27FC236}">
                <a16:creationId xmlns:a16="http://schemas.microsoft.com/office/drawing/2014/main" id="{C2E5B035-C46E-41FD-B64B-1C6D0C121856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2647950"/>
            <a:ext cx="8426450" cy="3263900"/>
            <a:chOff x="739775" y="2562369"/>
            <a:chExt cx="8426451" cy="3350163"/>
          </a:xfrm>
        </p:grpSpPr>
        <p:pic>
          <p:nvPicPr>
            <p:cNvPr id="54283" name="Picture 2" descr="Step 2. Fine-tune the Restore Point">
              <a:extLst>
                <a:ext uri="{FF2B5EF4-FFF2-40B4-BE49-F238E27FC236}">
                  <a16:creationId xmlns:a16="http://schemas.microsoft.com/office/drawing/2014/main" id="{DD2180D7-A1A7-4FC7-A3FF-D1F4F65488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0950" y="2562369"/>
              <a:ext cx="4105276" cy="335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284" name="그림 6">
              <a:extLst>
                <a:ext uri="{FF2B5EF4-FFF2-40B4-BE49-F238E27FC236}">
                  <a16:creationId xmlns:a16="http://schemas.microsoft.com/office/drawing/2014/main" id="{4E30ECB5-ADCB-48BE-BC2F-647BB67CEF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775" y="2562369"/>
              <a:ext cx="4123150" cy="335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2E48E8-5891-4216-A86A-A02006864DEE}"/>
              </a:ext>
            </a:extLst>
          </p:cNvPr>
          <p:cNvSpPr/>
          <p:nvPr/>
        </p:nvSpPr>
        <p:spPr>
          <a:xfrm>
            <a:off x="3152775" y="2189163"/>
            <a:ext cx="3600450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빔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익스플로러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에이전트리스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오라클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DB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복구</a:t>
            </a:r>
          </a:p>
        </p:txBody>
      </p:sp>
      <p:sp>
        <p:nvSpPr>
          <p:cNvPr id="54278" name="슬라이드 번호 개체 틀 7">
            <a:extLst>
              <a:ext uri="{FF2B5EF4-FFF2-40B4-BE49-F238E27FC236}">
                <a16:creationId xmlns:a16="http://schemas.microsoft.com/office/drawing/2014/main" id="{6C7BD0A0-7C32-49CA-8057-1CE84CA1E2F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D0F92D-0AD9-428B-8083-E3323CBE5E63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F8246361-0A98-43A9-A418-17E73103F0B8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에이전트리스 방식으로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의 오라클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DB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의 특정시점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트랜잭션 단위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백업시점으로의 원복 등 다양한 복구 시나리오를 제공하며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물리 서버의 오라클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DB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는 단일 에이전트를 통해 동일한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GUI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에서 오라클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SID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손쉽게 변경하여 원본 또는 다른 서버에 자동화된 복구를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pic>
        <p:nvPicPr>
          <p:cNvPr id="54282" name="그림 16">
            <a:extLst>
              <a:ext uri="{FF2B5EF4-FFF2-40B4-BE49-F238E27FC236}">
                <a16:creationId xmlns:a16="http://schemas.microsoft.com/office/drawing/2014/main" id="{71FEA255-3F0E-44F2-9A9B-5A1CFEED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텍스트 개체 틀 169">
            <a:extLst>
              <a:ext uri="{FF2B5EF4-FFF2-40B4-BE49-F238E27FC236}">
                <a16:creationId xmlns:a16="http://schemas.microsoft.com/office/drawing/2014/main" id="{3708E5AC-2313-456E-AA50-FDD9FEE06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D153BA56-A471-4C54-B1C6-C6B2126BF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D8ABCEFA-6124-40BC-A03A-DEA391964AE9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9" name="그룹 4">
            <a:extLst>
              <a:ext uri="{FF2B5EF4-FFF2-40B4-BE49-F238E27FC236}">
                <a16:creationId xmlns:a16="http://schemas.microsoft.com/office/drawing/2014/main" id="{B7995EAE-448F-4692-B033-F467B6EAE27F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600325"/>
            <a:ext cx="4392613" cy="3913188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263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150"/>
              <a:ext cx="4018708" cy="1664640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이기종 서버 및 상이 용량 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무중단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P2V, V2V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Debian, CentOS,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Redhat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Oracle, Ubuntu,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Suse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등 다양한 리눅스 지원</a:t>
              </a:r>
            </a:p>
          </p:txBody>
        </p:sp>
        <p:pic>
          <p:nvPicPr>
            <p:cNvPr id="55317" name="그림 84">
              <a:extLst>
                <a:ext uri="{FF2B5EF4-FFF2-40B4-BE49-F238E27FC236}">
                  <a16:creationId xmlns:a16="http://schemas.microsoft.com/office/drawing/2014/main" id="{FD8A0DB6-A5F1-45EF-8AA4-9B6F118A48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45" t="33498" r="32861" b="38585"/>
            <a:stretch>
              <a:fillRect/>
            </a:stretch>
          </p:blipFill>
          <p:spPr bwMode="auto">
            <a:xfrm>
              <a:off x="744738" y="2750074"/>
              <a:ext cx="1629346" cy="785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8" name="그림 85">
              <a:extLst>
                <a:ext uri="{FF2B5EF4-FFF2-40B4-BE49-F238E27FC236}">
                  <a16:creationId xmlns:a16="http://schemas.microsoft.com/office/drawing/2014/main" id="{4BE211DF-DCBE-4C56-BE1A-3941C3C2A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9" t="27122" r="20035" b="29764"/>
            <a:stretch>
              <a:fillRect/>
            </a:stretch>
          </p:blipFill>
          <p:spPr bwMode="auto">
            <a:xfrm>
              <a:off x="2479353" y="2750995"/>
              <a:ext cx="1487162" cy="784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9" name="그림 86">
              <a:extLst>
                <a:ext uri="{FF2B5EF4-FFF2-40B4-BE49-F238E27FC236}">
                  <a16:creationId xmlns:a16="http://schemas.microsoft.com/office/drawing/2014/main" id="{D5BE8E5F-5F14-42DB-AAB1-148F0B24A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4" t="10985" r="6679" b="55180"/>
            <a:stretch>
              <a:fillRect/>
            </a:stretch>
          </p:blipFill>
          <p:spPr bwMode="auto">
            <a:xfrm>
              <a:off x="744738" y="3612467"/>
              <a:ext cx="3221777" cy="941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80C975C-F10F-4F34-8E5E-B0A3356B3883}"/>
                </a:ext>
              </a:extLst>
            </p:cNvPr>
            <p:cNvSpPr/>
            <p:nvPr/>
          </p:nvSpPr>
          <p:spPr>
            <a:xfrm>
              <a:off x="412504" y="2412385"/>
              <a:ext cx="2229388" cy="2518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부트 이미지를 통한 복구 과정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</p:grpSp>
      <p:grpSp>
        <p:nvGrpSpPr>
          <p:cNvPr id="55300" name="그룹 5">
            <a:extLst>
              <a:ext uri="{FF2B5EF4-FFF2-40B4-BE49-F238E27FC236}">
                <a16:creationId xmlns:a16="http://schemas.microsoft.com/office/drawing/2014/main" id="{D09F2A8E-7F50-4CF8-A933-79182E467D6E}"/>
              </a:ext>
            </a:extLst>
          </p:cNvPr>
          <p:cNvGrpSpPr>
            <a:grpSpLocks/>
          </p:cNvGrpSpPr>
          <p:nvPr/>
        </p:nvGrpSpPr>
        <p:grpSpPr bwMode="auto">
          <a:xfrm>
            <a:off x="5132388" y="2600325"/>
            <a:ext cx="4392612" cy="3924300"/>
            <a:chOff x="4605175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605175" y="2368536"/>
              <a:ext cx="3877789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605175" y="4707006"/>
              <a:ext cx="3877789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이기종 서버 및 상이 용량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무중단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P2V, </a:t>
              </a:r>
              <a:r>
                <a:rPr lang="en-US" altLang="ko-KR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V2V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분실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패스워드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7 SP1 –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10 &amp;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윈도우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2008 R2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윈도우 </a:t>
              </a: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2019</a:t>
              </a:r>
              <a:endPara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55310" name="그림 88">
              <a:extLst>
                <a:ext uri="{FF2B5EF4-FFF2-40B4-BE49-F238E27FC236}">
                  <a16:creationId xmlns:a16="http://schemas.microsoft.com/office/drawing/2014/main" id="{F41D8FA6-9E63-464C-81B2-8B3FDC274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6407" y="2722488"/>
              <a:ext cx="1765817" cy="1076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1" name="그림 89">
              <a:extLst>
                <a:ext uri="{FF2B5EF4-FFF2-40B4-BE49-F238E27FC236}">
                  <a16:creationId xmlns:a16="http://schemas.microsoft.com/office/drawing/2014/main" id="{5B7F93EE-F2A1-4199-9F54-40C002B652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04"/>
            <a:stretch>
              <a:fillRect/>
            </a:stretch>
          </p:blipFill>
          <p:spPr bwMode="auto">
            <a:xfrm>
              <a:off x="6617482" y="3693916"/>
              <a:ext cx="1477521" cy="858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12" name="그림 90">
              <a:extLst>
                <a:ext uri="{FF2B5EF4-FFF2-40B4-BE49-F238E27FC236}">
                  <a16:creationId xmlns:a16="http://schemas.microsoft.com/office/drawing/2014/main" id="{506B58B4-1D6D-48FC-BD50-6A9B55C7D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093" b="21838"/>
            <a:stretch>
              <a:fillRect/>
            </a:stretch>
          </p:blipFill>
          <p:spPr bwMode="auto">
            <a:xfrm>
              <a:off x="7100661" y="2745544"/>
              <a:ext cx="1176275" cy="1163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A26A9BE-645E-4154-841D-5010F475C3ED}"/>
                </a:ext>
              </a:extLst>
            </p:cNvPr>
            <p:cNvSpPr/>
            <p:nvPr/>
          </p:nvSpPr>
          <p:spPr>
            <a:xfrm>
              <a:off x="4808384" y="2431695"/>
              <a:ext cx="511031" cy="2511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복구 툴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FEB412-DFCA-4126-A26F-3865F5F0B36D}"/>
                </a:ext>
              </a:extLst>
            </p:cNvPr>
            <p:cNvSpPr/>
            <p:nvPr/>
          </p:nvSpPr>
          <p:spPr>
            <a:xfrm>
              <a:off x="6677907" y="2428456"/>
              <a:ext cx="1555056" cy="2511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부트 이미지를 통한 복구 과정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B41A81-5E23-4C82-90D5-610173625895}"/>
              </a:ext>
            </a:extLst>
          </p:cNvPr>
          <p:cNvSpPr/>
          <p:nvPr/>
        </p:nvSpPr>
        <p:spPr>
          <a:xfrm>
            <a:off x="884238" y="21701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리눅스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OS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14654-C1E0-4DD2-B6CD-9B01777F9A49}"/>
              </a:ext>
            </a:extLst>
          </p:cNvPr>
          <p:cNvSpPr/>
          <p:nvPr/>
        </p:nvSpPr>
        <p:spPr>
          <a:xfrm>
            <a:off x="5611813" y="2182813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윈도우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OS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복원</a:t>
            </a:r>
          </a:p>
        </p:txBody>
      </p:sp>
      <p:sp>
        <p:nvSpPr>
          <p:cNvPr id="55303" name="슬라이드 번호 개체 틀 6">
            <a:extLst>
              <a:ext uri="{FF2B5EF4-FFF2-40B4-BE49-F238E27FC236}">
                <a16:creationId xmlns:a16="http://schemas.microsoft.com/office/drawing/2014/main" id="{92E398BE-E28E-431A-B2C5-804CDFAA0227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0BF9833-97CD-46AA-87D3-990F241DAC37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ko-KR" altLang="en-US">
              <a:latin typeface="+mn-ea"/>
              <a:ea typeface="+mn-ea"/>
            </a:endParaRPr>
          </a:p>
        </p:txBody>
      </p:sp>
      <p:pic>
        <p:nvPicPr>
          <p:cNvPr id="55305" name="그림 23">
            <a:extLst>
              <a:ext uri="{FF2B5EF4-FFF2-40B4-BE49-F238E27FC236}">
                <a16:creationId xmlns:a16="http://schemas.microsoft.com/office/drawing/2014/main" id="{00EA7029-D51F-4930-AABD-F1F16675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CF7F093C-77D9-403E-B095-25577DB19809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단일 에이전트를 통해 데이터 백업 뿐만 아니라 장애 발생 시 즉각적인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복구를 지원 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물리서버 백업 이미지에 대하여 리눅스와 윈도우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복구용 부트 이미지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(USB, CD/DVD, ISO)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를 제공하여 즉각적인 복구를 수행 함으로서 장애 시 빠른 복원을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9" name="텍스트 개체 틀 169">
            <a:extLst>
              <a:ext uri="{FF2B5EF4-FFF2-40B4-BE49-F238E27FC236}">
                <a16:creationId xmlns:a16="http://schemas.microsoft.com/office/drawing/2014/main" id="{269FA77A-7D61-403A-A7AF-7EC2FA022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36F822BB-6926-4C21-945D-D8EA95218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0C3524F7-E709-4A62-A08C-4471E4449E17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381000" y="2600325"/>
            <a:ext cx="4392613" cy="2251075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381000" y="4886325"/>
            <a:ext cx="4392613" cy="1627188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lIns="72000" tIns="31649" rIns="0" bIns="31649" anchor="ctr"/>
          <a:lstStyle/>
          <a:p>
            <a:pPr marL="82550" indent="-82550" defTabSz="745140" eaLnBrk="1" fontAlgn="ctr" latinLnBrk="1" hangingPunct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KVM,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물리 윈도우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리눅스 서버에 대한 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손쉬운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VMware, Hyper-V VM </a:t>
            </a:r>
            <a:r>
              <a:rPr lang="ko-KR" altLang="en-US" sz="1100" kern="0" spc="-69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포멧으로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 변환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Tahoma" panose="020B0604030504040204" pitchFamily="34" charset="0"/>
            </a:endParaRPr>
          </a:p>
          <a:p>
            <a:pPr marL="82550" indent="-82550" defTabSz="745140" eaLnBrk="1" fontAlgn="ctr" latinLnBrk="1" hangingPunct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VMware/Hyper-V/Nutanix AHV/KVM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및 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물리 윈도우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리눅스 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백업으로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AWS, </a:t>
            </a:r>
            <a:r>
              <a:rPr lang="en-US" altLang="ko-KR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Azure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VM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 자동 복구 </a:t>
            </a:r>
            <a:r>
              <a:rPr lang="ko-KR" altLang="en-US" sz="1100" kern="0" spc="-69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및 변환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Tahoma" panose="020B0604030504040204" pitchFamily="34" charset="0"/>
            </a:endParaRPr>
          </a:p>
          <a:p>
            <a:pPr marL="82550" indent="-82550" defTabSz="745140" eaLnBrk="1" fontAlgn="ctr" latinLnBrk="1" hangingPunct="1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KVM, VMWare, Hyper-V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포멧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rPr>
              <a:t> 변환 복구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B41A81-5E23-4C82-90D5-610173625895}"/>
              </a:ext>
            </a:extLst>
          </p:cNvPr>
          <p:cNvSpPr/>
          <p:nvPr/>
        </p:nvSpPr>
        <p:spPr>
          <a:xfrm>
            <a:off x="3141663" y="2170113"/>
            <a:ext cx="3598862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손쉬운 데이터 변환</a:t>
            </a:r>
          </a:p>
        </p:txBody>
      </p:sp>
      <p:sp>
        <p:nvSpPr>
          <p:cNvPr id="57350" name="슬라이드 번호 개체 틀 6">
            <a:extLst>
              <a:ext uri="{FF2B5EF4-FFF2-40B4-BE49-F238E27FC236}">
                <a16:creationId xmlns:a16="http://schemas.microsoft.com/office/drawing/2014/main" id="{97A94DC3-73EB-483B-993F-4ACF238238AE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27F77-1150-43C9-BC88-6C09F90140EA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CF7F093C-77D9-403E-B095-25577DB19809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다양한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P2P, P2V, P2C, V2V, V2C, C2C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방식을 제공하고 있으며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아래 같은 방법으로 데이터 변환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자동 마이그레이션을 지원하고 있습니다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별도의 추가 하드웨어 및 라이선스가 필요 없습니다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pic>
        <p:nvPicPr>
          <p:cNvPr id="57354" name="그림 2">
            <a:extLst>
              <a:ext uri="{FF2B5EF4-FFF2-40B4-BE49-F238E27FC236}">
                <a16:creationId xmlns:a16="http://schemas.microsoft.com/office/drawing/2014/main" id="{15EC4E9D-97B3-44F3-8E57-1B14046D9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2749550"/>
            <a:ext cx="4095750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5" name="그림 7">
            <a:extLst>
              <a:ext uri="{FF2B5EF4-FFF2-40B4-BE49-F238E27FC236}">
                <a16:creationId xmlns:a16="http://schemas.microsoft.com/office/drawing/2014/main" id="{55A2A3EF-1A9A-4A3B-A698-1F58393F4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2636838"/>
            <a:ext cx="4365625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6" name="그림 54">
            <a:extLst>
              <a:ext uri="{FF2B5EF4-FFF2-40B4-BE49-F238E27FC236}">
                <a16:creationId xmlns:a16="http://schemas.microsoft.com/office/drawing/2014/main" id="{9D610362-310F-4FBA-A410-D4D556DB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50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7" name="그림 8">
            <a:extLst>
              <a:ext uri="{FF2B5EF4-FFF2-40B4-BE49-F238E27FC236}">
                <a16:creationId xmlns:a16="http://schemas.microsoft.com/office/drawing/2014/main" id="{9E760565-FEB4-4E5A-A35A-EBB1501BD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3" y="5427663"/>
            <a:ext cx="1374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8" name="그림 9">
            <a:extLst>
              <a:ext uri="{FF2B5EF4-FFF2-40B4-BE49-F238E27FC236}">
                <a16:creationId xmlns:a16="http://schemas.microsoft.com/office/drawing/2014/main" id="{BEB8109C-CA94-4416-A9D7-38362872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5614988"/>
            <a:ext cx="2136775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텍스트 개체 틀 169">
            <a:extLst>
              <a:ext uri="{FF2B5EF4-FFF2-40B4-BE49-F238E27FC236}">
                <a16:creationId xmlns:a16="http://schemas.microsoft.com/office/drawing/2014/main" id="{7231B4F1-C175-4754-A66E-D019D1911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47A8637A-0152-4212-9AB9-9EA621A5F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B3A8758F-EC01-4F2B-A678-38B6909A11F8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텍스트 개체 틀 3">
            <a:extLst>
              <a:ext uri="{FF2B5EF4-FFF2-40B4-BE49-F238E27FC236}">
                <a16:creationId xmlns:a16="http://schemas.microsoft.com/office/drawing/2014/main" id="{2255997D-3B41-4CA3-BE78-3412A1A700EF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739775" y="6207125"/>
            <a:ext cx="8443913" cy="539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 dirty="0">
                <a:latin typeface="+mn-ea"/>
              </a:rPr>
              <a:t>Veeam One 9.5 Monitor User Guide, </a:t>
            </a:r>
            <a:r>
              <a:rPr lang="en-US" altLang="ko-KR" dirty="0">
                <a:latin typeface="+mn-ea"/>
                <a:hlinkClick r:id="rId2"/>
              </a:rPr>
              <a:t>https://helpcenter.veeam.com/docs/one/monitor/about.html?ver=95</a:t>
            </a:r>
            <a:endParaRPr lang="en-US" altLang="ko-KR" dirty="0">
              <a:latin typeface="+mn-ea"/>
            </a:endParaRPr>
          </a:p>
          <a:p>
            <a:pPr>
              <a:spcBef>
                <a:spcPct val="0"/>
              </a:spcBef>
            </a:pPr>
            <a:r>
              <a:rPr lang="en-US" altLang="ko-KR" dirty="0">
                <a:latin typeface="+mn-ea"/>
              </a:rPr>
              <a:t>Veeam One 9.5 Reporter User Guide, </a:t>
            </a:r>
            <a:r>
              <a:rPr lang="en-US" altLang="ko-KR" dirty="0">
                <a:latin typeface="+mn-ea"/>
                <a:hlinkClick r:id="rId3"/>
              </a:rPr>
              <a:t>https://helpcenter.veeam.com/docs/one/reporter/about.html?ver=95</a:t>
            </a:r>
            <a:endParaRPr lang="en-US" altLang="ko-KR" dirty="0">
              <a:latin typeface="+mn-ea"/>
            </a:endParaRPr>
          </a:p>
          <a:p>
            <a:pPr>
              <a:spcBef>
                <a:spcPct val="0"/>
              </a:spcBef>
            </a:pPr>
            <a:endParaRPr lang="en-US" altLang="ko-KR" dirty="0">
              <a:latin typeface="+mn-ea"/>
            </a:endParaRPr>
          </a:p>
        </p:txBody>
      </p:sp>
      <p:grpSp>
        <p:nvGrpSpPr>
          <p:cNvPr id="58372" name="그룹 10">
            <a:extLst>
              <a:ext uri="{FF2B5EF4-FFF2-40B4-BE49-F238E27FC236}">
                <a16:creationId xmlns:a16="http://schemas.microsoft.com/office/drawing/2014/main" id="{71EDE8CB-6B51-4A9E-8774-DA38D97B9654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2600325"/>
            <a:ext cx="8443913" cy="3584575"/>
            <a:chOff x="323137" y="2412000"/>
            <a:chExt cx="8597167" cy="3168000"/>
          </a:xfrm>
        </p:grpSpPr>
        <p:pic>
          <p:nvPicPr>
            <p:cNvPr id="58379" name="Picture 10" descr="Click to zoom in">
              <a:extLst>
                <a:ext uri="{FF2B5EF4-FFF2-40B4-BE49-F238E27FC236}">
                  <a16:creationId xmlns:a16="http://schemas.microsoft.com/office/drawing/2014/main" id="{A1648C9C-917D-42C8-B647-F342B2DB9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7" y="2412000"/>
              <a:ext cx="4600718" cy="3168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380" name="그림 6">
              <a:extLst>
                <a:ext uri="{FF2B5EF4-FFF2-40B4-BE49-F238E27FC236}">
                  <a16:creationId xmlns:a16="http://schemas.microsoft.com/office/drawing/2014/main" id="{74AADBCC-B864-4154-B075-1723F679A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1422" y="2412000"/>
              <a:ext cx="4139780" cy="3168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381" name="Picture 3" descr="Dashboard">
              <a:extLst>
                <a:ext uri="{FF2B5EF4-FFF2-40B4-BE49-F238E27FC236}">
                  <a16:creationId xmlns:a16="http://schemas.microsoft.com/office/drawing/2014/main" id="{73F36777-998F-448F-8723-AECCD77B1A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"/>
            <a:stretch>
              <a:fillRect/>
            </a:stretch>
          </p:blipFill>
          <p:spPr bwMode="auto">
            <a:xfrm>
              <a:off x="2378769" y="2412000"/>
              <a:ext cx="5181834" cy="3168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382" name="Picture 5" descr="Cluster, Host, Storage and VM Views">
              <a:extLst>
                <a:ext uri="{FF2B5EF4-FFF2-40B4-BE49-F238E27FC236}">
                  <a16:creationId xmlns:a16="http://schemas.microsoft.com/office/drawing/2014/main" id="{8E3EC3B5-BC79-4540-AA7C-26934553B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"/>
            <a:stretch>
              <a:fillRect/>
            </a:stretch>
          </p:blipFill>
          <p:spPr bwMode="auto">
            <a:xfrm>
              <a:off x="4218170" y="2412000"/>
              <a:ext cx="4702134" cy="316800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791609-E3E6-4E5B-A003-AA9B2C7E6E74}"/>
              </a:ext>
            </a:extLst>
          </p:cNvPr>
          <p:cNvSpPr/>
          <p:nvPr/>
        </p:nvSpPr>
        <p:spPr>
          <a:xfrm>
            <a:off x="4052888" y="2185988"/>
            <a:ext cx="1800225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리포팅 및 모니터링</a:t>
            </a:r>
          </a:p>
        </p:txBody>
      </p:sp>
      <p:sp>
        <p:nvSpPr>
          <p:cNvPr id="58374" name="슬라이드 번호 개체 틀 11">
            <a:extLst>
              <a:ext uri="{FF2B5EF4-FFF2-40B4-BE49-F238E27FC236}">
                <a16:creationId xmlns:a16="http://schemas.microsoft.com/office/drawing/2014/main" id="{648FB92B-2BED-41E7-AF35-D1F0B8C2F580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AF5DB2-7589-4196-82E7-EE42D2B70AEF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4E905A75-A584-41D9-A94B-5F4A3AB0BA2A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VMware, Nutanix AHV, x86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윈도우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리눅스의 백업과 복제 작업 결과를 단일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GUI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를 통해 대시보드 기반의 모니터링 및 리포팅하고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VMware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MS-Hyper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운영 가상화 환경에 대한 실시간 모니터링 및 리포팅을 위한 솔루션을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58378" name="그림 17">
            <a:extLst>
              <a:ext uri="{FF2B5EF4-FFF2-40B4-BE49-F238E27FC236}">
                <a16:creationId xmlns:a16="http://schemas.microsoft.com/office/drawing/2014/main" id="{1BC9959F-7AAD-4CBB-B56B-037775384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텍스트 개체 틀 169">
            <a:extLst>
              <a:ext uri="{FF2B5EF4-FFF2-40B4-BE49-F238E27FC236}">
                <a16:creationId xmlns:a16="http://schemas.microsoft.com/office/drawing/2014/main" id="{CDCCD88A-A9E5-4F27-87CE-B1F691B57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32D9003-33D2-4DE8-B08E-B2B07A2E8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19" name="텍스트 개체 틀 2">
            <a:extLst>
              <a:ext uri="{FF2B5EF4-FFF2-40B4-BE49-F238E27FC236}">
                <a16:creationId xmlns:a16="http://schemas.microsoft.com/office/drawing/2014/main" id="{5E4F87C7-1586-4ED0-989B-D84AD40E94BB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95" name="그룹 4">
            <a:extLst>
              <a:ext uri="{FF2B5EF4-FFF2-40B4-BE49-F238E27FC236}">
                <a16:creationId xmlns:a16="http://schemas.microsoft.com/office/drawing/2014/main" id="{8F3DD8C9-52E6-46F7-8198-EA0A62F849F8}"/>
              </a:ext>
            </a:extLst>
          </p:cNvPr>
          <p:cNvGrpSpPr>
            <a:grpSpLocks/>
          </p:cNvGrpSpPr>
          <p:nvPr/>
        </p:nvGrpSpPr>
        <p:grpSpPr bwMode="auto">
          <a:xfrm>
            <a:off x="752475" y="2600325"/>
            <a:ext cx="8413750" cy="3771900"/>
            <a:chOff x="371837" y="2368535"/>
            <a:chExt cx="8092653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7" y="2368535"/>
              <a:ext cx="8092653" cy="230153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7" y="4707137"/>
              <a:ext cx="8092653" cy="1664653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에이전트의 서버 에디션을 통해 클러스터 지원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:</a:t>
              </a:r>
            </a:p>
            <a:p>
              <a:pPr marL="355600" lvl="3" indent="-17780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MSCS, SQL Always On, Exchange DAG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클러스터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82550" indent="-82550" defTabSz="745140" eaLnBrk="1" fontAlgn="ctr" latinLnBrk="1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클러스터에 대한 응용 프로그램 자동 인식 처리 및 클러스터에 대한 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익스플로러 기능 지원이 포함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grpSp>
          <p:nvGrpSpPr>
            <p:cNvPr id="59403" name="그룹 84">
              <a:extLst>
                <a:ext uri="{FF2B5EF4-FFF2-40B4-BE49-F238E27FC236}">
                  <a16:creationId xmlns:a16="http://schemas.microsoft.com/office/drawing/2014/main" id="{1BAB5E5E-480D-4E56-AF3B-71BEB70092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8397" y="2847973"/>
              <a:ext cx="1093634" cy="490077"/>
              <a:chOff x="1220030" y="2796711"/>
              <a:chExt cx="1120583" cy="520290"/>
            </a:xfrm>
          </p:grpSpPr>
          <p:pic>
            <p:nvPicPr>
              <p:cNvPr id="86" name="Picture 8">
                <a:extLst>
                  <a:ext uri="{FF2B5EF4-FFF2-40B4-BE49-F238E27FC236}">
                    <a16:creationId xmlns:a16="http://schemas.microsoft.com/office/drawing/2014/main" id="{E8514C97-C395-4D14-B8D9-7915A73E5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19891" y="2797509"/>
                <a:ext cx="520992" cy="5187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pic>
            <p:nvPicPr>
              <p:cNvPr id="87" name="Picture 9">
                <a:extLst>
                  <a:ext uri="{FF2B5EF4-FFF2-40B4-BE49-F238E27FC236}">
                    <a16:creationId xmlns:a16="http://schemas.microsoft.com/office/drawing/2014/main" id="{D2F7E02B-0B01-4B4A-926C-D65ACCC98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19110" y="2797509"/>
                <a:ext cx="520993" cy="51873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sp>
            <p:nvSpPr>
              <p:cNvPr id="88" name="Arrow: Right 10">
                <a:extLst>
                  <a:ext uri="{FF2B5EF4-FFF2-40B4-BE49-F238E27FC236}">
                    <a16:creationId xmlns:a16="http://schemas.microsoft.com/office/drawing/2014/main" id="{CBB3F979-B633-44E2-8566-471F2473E058}"/>
                  </a:ext>
                </a:extLst>
              </p:cNvPr>
              <p:cNvSpPr/>
              <p:nvPr/>
            </p:nvSpPr>
            <p:spPr>
              <a:xfrm>
                <a:off x="1623543" y="2886946"/>
                <a:ext cx="314472" cy="119845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89" name="Arrow: Right 11">
                <a:extLst>
                  <a:ext uri="{FF2B5EF4-FFF2-40B4-BE49-F238E27FC236}">
                    <a16:creationId xmlns:a16="http://schemas.microsoft.com/office/drawing/2014/main" id="{EAABC562-22AE-42BF-9394-846CF1338B7B}"/>
                  </a:ext>
                </a:extLst>
              </p:cNvPr>
              <p:cNvSpPr/>
              <p:nvPr/>
            </p:nvSpPr>
            <p:spPr>
              <a:xfrm flipH="1">
                <a:off x="1615719" y="3085496"/>
                <a:ext cx="314473" cy="118057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9404" name="그룹 89">
              <a:extLst>
                <a:ext uri="{FF2B5EF4-FFF2-40B4-BE49-F238E27FC236}">
                  <a16:creationId xmlns:a16="http://schemas.microsoft.com/office/drawing/2014/main" id="{48D33129-F959-40FE-999C-B92B0EA6CC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7058" y="3635507"/>
              <a:ext cx="1240535" cy="667710"/>
              <a:chOff x="4434373" y="2727672"/>
              <a:chExt cx="1090680" cy="554409"/>
            </a:xfrm>
          </p:grpSpPr>
          <p:pic>
            <p:nvPicPr>
              <p:cNvPr id="59409" name="Picture 12">
                <a:extLst>
                  <a:ext uri="{FF2B5EF4-FFF2-40B4-BE49-F238E27FC236}">
                    <a16:creationId xmlns:a16="http://schemas.microsoft.com/office/drawing/2014/main" id="{4759CEF8-626E-406B-B720-1F716893BF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4373" y="2729631"/>
                <a:ext cx="561975" cy="55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410" name="Picture 13">
                <a:extLst>
                  <a:ext uri="{FF2B5EF4-FFF2-40B4-BE49-F238E27FC236}">
                    <a16:creationId xmlns:a16="http://schemas.microsoft.com/office/drawing/2014/main" id="{638204C0-0AE0-4A5F-9CF8-B052FC24BD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3078" y="2727672"/>
                <a:ext cx="561975" cy="552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Arrow: Right 14">
                <a:extLst>
                  <a:ext uri="{FF2B5EF4-FFF2-40B4-BE49-F238E27FC236}">
                    <a16:creationId xmlns:a16="http://schemas.microsoft.com/office/drawing/2014/main" id="{C49F142D-2E81-43DB-86F6-D40EB2595FCC}"/>
                  </a:ext>
                </a:extLst>
              </p:cNvPr>
              <p:cNvSpPr/>
              <p:nvPr/>
            </p:nvSpPr>
            <p:spPr>
              <a:xfrm>
                <a:off x="4848095" y="2801860"/>
                <a:ext cx="314137" cy="12031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97" name="Arrow: Right 15">
                <a:extLst>
                  <a:ext uri="{FF2B5EF4-FFF2-40B4-BE49-F238E27FC236}">
                    <a16:creationId xmlns:a16="http://schemas.microsoft.com/office/drawing/2014/main" id="{F0F25CE4-27C1-494C-893E-5D5645DACBE0}"/>
                  </a:ext>
                </a:extLst>
              </p:cNvPr>
              <p:cNvSpPr/>
              <p:nvPr/>
            </p:nvSpPr>
            <p:spPr>
              <a:xfrm flipH="1">
                <a:off x="4836014" y="2901187"/>
                <a:ext cx="314137" cy="120312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9405" name="Picture 3">
              <a:extLst>
                <a:ext uri="{FF2B5EF4-FFF2-40B4-BE49-F238E27FC236}">
                  <a16:creationId xmlns:a16="http://schemas.microsoft.com/office/drawing/2014/main" id="{F151F129-47DB-47EC-AB85-B797793A49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6828" y="2524366"/>
              <a:ext cx="2573938" cy="1809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9B6DCC7D-7330-406C-95ED-564819AE9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023" y="3479761"/>
              <a:ext cx="1362975" cy="163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ea"/>
                  <a:ea typeface="+mn-ea"/>
                  <a:cs typeface="Tahoma" panose="020B0604030504040204" pitchFamily="34" charset="0"/>
                </a:rPr>
                <a:t>물리 서버 기반 클러스터</a:t>
              </a:r>
              <a:endParaRPr lang="en-US" altLang="ko-KR" sz="1000" dirty="0"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0" name="Rectangle 4">
              <a:extLst>
                <a:ext uri="{FF2B5EF4-FFF2-40B4-BE49-F238E27FC236}">
                  <a16:creationId xmlns:a16="http://schemas.microsoft.com/office/drawing/2014/main" id="{02DF20F2-6013-478A-BD3D-59C5AF5A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238" y="2559822"/>
              <a:ext cx="1430816" cy="1633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dirty="0">
                  <a:latin typeface="+mn-ea"/>
                  <a:ea typeface="+mn-ea"/>
                  <a:cs typeface="Tahoma" panose="020B0604030504040204" pitchFamily="34" charset="0"/>
                </a:rPr>
                <a:t>가상화 기반 클러스터</a:t>
              </a:r>
              <a:r>
                <a:rPr lang="en-US" altLang="ko-KR" sz="1000" dirty="0">
                  <a:latin typeface="+mn-ea"/>
                  <a:ea typeface="+mn-ea"/>
                  <a:cs typeface="Tahoma" panose="020B0604030504040204" pitchFamily="34" charset="0"/>
                </a:rPr>
                <a:t> VM</a:t>
              </a:r>
              <a:endParaRPr lang="ko-KR" altLang="en-US" sz="1000" dirty="0"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59408" name="Picture 3">
              <a:extLst>
                <a:ext uri="{FF2B5EF4-FFF2-40B4-BE49-F238E27FC236}">
                  <a16:creationId xmlns:a16="http://schemas.microsoft.com/office/drawing/2014/main" id="{F6774D4C-F85E-4873-A73D-46CF3E215D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9085" y="2915606"/>
              <a:ext cx="2617389" cy="1639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C3D19A-C54D-49BD-B90F-66A92ED3D761}"/>
              </a:ext>
            </a:extLst>
          </p:cNvPr>
          <p:cNvSpPr/>
          <p:nvPr/>
        </p:nvSpPr>
        <p:spPr>
          <a:xfrm>
            <a:off x="3152775" y="2179638"/>
            <a:ext cx="3600450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클러스터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지원</a:t>
            </a:r>
          </a:p>
        </p:txBody>
      </p:sp>
      <p:sp>
        <p:nvSpPr>
          <p:cNvPr id="59397" name="슬라이드 번호 개체 틀 5">
            <a:extLst>
              <a:ext uri="{FF2B5EF4-FFF2-40B4-BE49-F238E27FC236}">
                <a16:creationId xmlns:a16="http://schemas.microsoft.com/office/drawing/2014/main" id="{E7D8674E-5187-4FE1-8A9F-E5B785F86EFF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1392E9E-A6A4-435B-9104-FE4938817C39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25" name="텍스트 개체 틀 2">
            <a:extLst>
              <a:ext uri="{FF2B5EF4-FFF2-40B4-BE49-F238E27FC236}">
                <a16:creationId xmlns:a16="http://schemas.microsoft.com/office/drawing/2014/main" id="{3758C8A2-BEEA-41AF-96F6-3B4A846458AC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MSCS, Exchange DAG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클러스터 환경에 대한 손쉬운 백업 구성 및 수행을 지원합니다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27" name="텍스트 개체 틀 169">
            <a:extLst>
              <a:ext uri="{FF2B5EF4-FFF2-40B4-BE49-F238E27FC236}">
                <a16:creationId xmlns:a16="http://schemas.microsoft.com/office/drawing/2014/main" id="{97F53892-C96B-4151-8D43-C935292FD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91C7A8E-D980-45C0-96EE-222CD6888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379B2778-DCC2-48E6-8392-274B8942931A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텍스트 개체 틀 2">
            <a:extLst>
              <a:ext uri="{FF2B5EF4-FFF2-40B4-BE49-F238E27FC236}">
                <a16:creationId xmlns:a16="http://schemas.microsoft.com/office/drawing/2014/main" id="{81DE5323-D785-4624-AC02-94FD5FE12A2F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>
                <a:latin typeface="+mn-ea"/>
              </a:rPr>
              <a:t>1. </a:t>
            </a:r>
            <a:r>
              <a:rPr lang="ko-KR" altLang="en-US" dirty="0">
                <a:latin typeface="+mn-ea"/>
              </a:rPr>
              <a:t>제안시스템 특장점</a:t>
            </a:r>
          </a:p>
        </p:txBody>
      </p:sp>
      <p:sp>
        <p:nvSpPr>
          <p:cNvPr id="29699" name="슬라이드 번호 개체 틀 5">
            <a:extLst>
              <a:ext uri="{FF2B5EF4-FFF2-40B4-BE49-F238E27FC236}">
                <a16:creationId xmlns:a16="http://schemas.microsoft.com/office/drawing/2014/main" id="{CAB82230-F282-45EE-9E2A-0EF53D46B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B25EE8A-E35F-40C9-AB97-BA8936323811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CB6478A-A6AC-453D-A49F-F27482720FBB}"/>
              </a:ext>
            </a:extLst>
          </p:cNvPr>
          <p:cNvSpPr txBox="1">
            <a:spLocks/>
          </p:cNvSpPr>
          <p:nvPr/>
        </p:nvSpPr>
        <p:spPr>
          <a:xfrm>
            <a:off x="381000" y="1095375"/>
            <a:ext cx="9163050" cy="452438"/>
          </a:xfrm>
          <a:prstGeom prst="rect">
            <a:avLst/>
          </a:prstGeom>
        </p:spPr>
        <p:txBody>
          <a:bodyPr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제안시스템은 사용자 및 관리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운영자의 편의성 극대화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고성능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/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고가용성 확보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및 안정성이 뛰어나며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고객의 요구 사항의 변화를 만족시키는 확장성과 유연성을 갖추고 있습니다</a:t>
            </a:r>
            <a:r>
              <a:rPr lang="en-US" altLang="ko-KR" sz="1200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sz="1200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29701" name="제목 1">
            <a:extLst>
              <a:ext uri="{FF2B5EF4-FFF2-40B4-BE49-F238E27FC236}">
                <a16:creationId xmlns:a16="http://schemas.microsoft.com/office/drawing/2014/main" id="{217ED5E2-905B-4AB5-94A9-EA47AE6D0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1.1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제안시스템 특장점 개요 </a:t>
            </a:r>
          </a:p>
        </p:txBody>
      </p:sp>
      <p:grpSp>
        <p:nvGrpSpPr>
          <p:cNvPr id="29702" name="그룹 3">
            <a:extLst>
              <a:ext uri="{FF2B5EF4-FFF2-40B4-BE49-F238E27FC236}">
                <a16:creationId xmlns:a16="http://schemas.microsoft.com/office/drawing/2014/main" id="{043AFC94-6D58-4857-A533-A8AB2A156500}"/>
              </a:ext>
            </a:extLst>
          </p:cNvPr>
          <p:cNvGrpSpPr>
            <a:grpSpLocks/>
          </p:cNvGrpSpPr>
          <p:nvPr/>
        </p:nvGrpSpPr>
        <p:grpSpPr bwMode="auto">
          <a:xfrm>
            <a:off x="341313" y="1858963"/>
            <a:ext cx="9161462" cy="1741487"/>
            <a:chOff x="1545771" y="1859398"/>
            <a:chExt cx="6814457" cy="1740342"/>
          </a:xfrm>
        </p:grpSpPr>
        <p:pic>
          <p:nvPicPr>
            <p:cNvPr id="29722" name="Picture 2">
              <a:extLst>
                <a:ext uri="{FF2B5EF4-FFF2-40B4-BE49-F238E27FC236}">
                  <a16:creationId xmlns:a16="http://schemas.microsoft.com/office/drawing/2014/main" id="{BD5928E9-BD5D-464D-ACD4-8D10CD6171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873" y="1859398"/>
              <a:ext cx="6787355" cy="15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23" name="Picture 4">
              <a:extLst>
                <a:ext uri="{FF2B5EF4-FFF2-40B4-BE49-F238E27FC236}">
                  <a16:creationId xmlns:a16="http://schemas.microsoft.com/office/drawing/2014/main" id="{50141861-2748-4600-8E23-2C174C365A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628" y="1960597"/>
              <a:ext cx="2610565" cy="397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1">
              <a:extLst>
                <a:ext uri="{FF2B5EF4-FFF2-40B4-BE49-F238E27FC236}">
                  <a16:creationId xmlns:a16="http://schemas.microsoft.com/office/drawing/2014/main" id="{6C3DF2EC-0F49-4B54-8961-2D9BBAA15390}"/>
                </a:ext>
              </a:extLst>
            </p:cNvPr>
            <p:cNvSpPr/>
            <p:nvPr/>
          </p:nvSpPr>
          <p:spPr bwMode="auto">
            <a:xfrm>
              <a:off x="1545771" y="2484462"/>
              <a:ext cx="6814457" cy="111527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Ins="45720" bIns="91440" anchor="b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endParaRPr lang="en-US" altLang="ko-KR" sz="1200"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7B3C43-9B17-49F2-83F7-27730A2F62F1}"/>
                </a:ext>
              </a:extLst>
            </p:cNvPr>
            <p:cNvSpPr txBox="1"/>
            <p:nvPr/>
          </p:nvSpPr>
          <p:spPr>
            <a:xfrm>
              <a:off x="1595365" y="3128563"/>
              <a:ext cx="1352028" cy="2376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고속 복구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14E0F4B-298D-4A1F-BE3B-88E0BFBCD2CE}"/>
                </a:ext>
              </a:extLst>
            </p:cNvPr>
            <p:cNvSpPr txBox="1"/>
            <p:nvPr/>
          </p:nvSpPr>
          <p:spPr>
            <a:xfrm>
              <a:off x="3256765" y="3153946"/>
              <a:ext cx="91749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손실 방지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8743339-3FC9-42B4-8DED-B9766C76D1C9}"/>
                </a:ext>
              </a:extLst>
            </p:cNvPr>
            <p:cNvSpPr txBox="1"/>
            <p:nvPr/>
          </p:nvSpPr>
          <p:spPr>
            <a:xfrm>
              <a:off x="4372631" y="3153946"/>
              <a:ext cx="1265829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복구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 err="1">
                  <a:solidFill>
                    <a:srgbClr val="000000"/>
                  </a:solidFill>
                  <a:latin typeface="+mn-ea"/>
                  <a:ea typeface="+mn-ea"/>
                </a:rPr>
                <a:t>검증성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9B575F3-0EF6-41A8-B0AA-AB47A7E6373A}"/>
                </a:ext>
              </a:extLst>
            </p:cNvPr>
            <p:cNvSpPr txBox="1"/>
            <p:nvPr/>
          </p:nvSpPr>
          <p:spPr>
            <a:xfrm>
              <a:off x="5828570" y="3149186"/>
              <a:ext cx="93284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데이터의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즉시 활용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B2D029-73CA-48A3-9DBC-5B4868E8EEF7}"/>
                </a:ext>
              </a:extLst>
            </p:cNvPr>
            <p:cNvSpPr txBox="1"/>
            <p:nvPr/>
          </p:nvSpPr>
          <p:spPr>
            <a:xfrm>
              <a:off x="7182960" y="3147600"/>
              <a:ext cx="934021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완벽한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가시성</a:t>
              </a:r>
              <a:endParaRPr lang="ru-RU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29730" name="Picture 15">
              <a:extLst>
                <a:ext uri="{FF2B5EF4-FFF2-40B4-BE49-F238E27FC236}">
                  <a16:creationId xmlns:a16="http://schemas.microsoft.com/office/drawing/2014/main" id="{E0CD7345-674B-4670-982F-A5C6C21E5D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80" y="2328845"/>
              <a:ext cx="1286809" cy="900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31" name="Picture 16">
              <a:extLst>
                <a:ext uri="{FF2B5EF4-FFF2-40B4-BE49-F238E27FC236}">
                  <a16:creationId xmlns:a16="http://schemas.microsoft.com/office/drawing/2014/main" id="{6678DE3C-A344-4693-BD0E-3B6A82893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185" y="2375462"/>
              <a:ext cx="1112241" cy="778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32" name="Picture 17">
              <a:extLst>
                <a:ext uri="{FF2B5EF4-FFF2-40B4-BE49-F238E27FC236}">
                  <a16:creationId xmlns:a16="http://schemas.microsoft.com/office/drawing/2014/main" id="{38C89314-D636-4760-9871-4AF8C99D75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28" y="2368056"/>
              <a:ext cx="1216988" cy="85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33" name="Picture 18">
              <a:extLst>
                <a:ext uri="{FF2B5EF4-FFF2-40B4-BE49-F238E27FC236}">
                  <a16:creationId xmlns:a16="http://schemas.microsoft.com/office/drawing/2014/main" id="{890A0FD1-BDBE-4777-8AD9-44F4AC5BF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619" y="2368055"/>
              <a:ext cx="1250718" cy="84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34" name="Picture 19">
              <a:extLst>
                <a:ext uri="{FF2B5EF4-FFF2-40B4-BE49-F238E27FC236}">
                  <a16:creationId xmlns:a16="http://schemas.microsoft.com/office/drawing/2014/main" id="{89F85FCC-8F40-40B4-80CC-122322131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835" y="2321445"/>
              <a:ext cx="1338944" cy="936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" name="한쪽 모서리가 둥근 사각형 69">
            <a:extLst>
              <a:ext uri="{FF2B5EF4-FFF2-40B4-BE49-F238E27FC236}">
                <a16:creationId xmlns:a16="http://schemas.microsoft.com/office/drawing/2014/main" id="{8F3D4202-B85E-401D-910C-D81B2F5E8113}"/>
              </a:ext>
            </a:extLst>
          </p:cNvPr>
          <p:cNvSpPr/>
          <p:nvPr/>
        </p:nvSpPr>
        <p:spPr>
          <a:xfrm>
            <a:off x="341313" y="4346575"/>
            <a:ext cx="9212262" cy="414338"/>
          </a:xfrm>
          <a:prstGeom prst="round1Rect">
            <a:avLst>
              <a:gd name="adj" fmla="val 0"/>
            </a:avLst>
          </a:prstGeom>
          <a:solidFill>
            <a:srgbClr val="00B336"/>
          </a:solidFill>
          <a:ln w="12700" cap="flat" cmpd="sng" algn="ctr">
            <a:noFill/>
            <a:prstDash val="solid"/>
          </a:ln>
          <a:effectLst/>
        </p:spPr>
        <p:txBody>
          <a:bodyPr lIns="0" rIns="0"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90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1" name="Rectangle 11">
            <a:extLst>
              <a:ext uri="{FF2B5EF4-FFF2-40B4-BE49-F238E27FC236}">
                <a16:creationId xmlns:a16="http://schemas.microsoft.com/office/drawing/2014/main" id="{0B8DF3B3-9747-4625-A6C7-8E407266E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94" y="4466338"/>
            <a:ext cx="2946485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편의성</a:t>
            </a:r>
          </a:p>
        </p:txBody>
      </p:sp>
      <p:sp>
        <p:nvSpPr>
          <p:cNvPr id="82" name="직각 삼각형 81">
            <a:extLst>
              <a:ext uri="{FF2B5EF4-FFF2-40B4-BE49-F238E27FC236}">
                <a16:creationId xmlns:a16="http://schemas.microsoft.com/office/drawing/2014/main" id="{21397ED3-BB18-4BA9-AB53-64D9502535B4}"/>
              </a:ext>
            </a:extLst>
          </p:cNvPr>
          <p:cNvSpPr/>
          <p:nvPr/>
        </p:nvSpPr>
        <p:spPr>
          <a:xfrm flipV="1">
            <a:off x="350838" y="4348163"/>
            <a:ext cx="1444625" cy="339725"/>
          </a:xfrm>
          <a:prstGeom prst="rtTriangle">
            <a:avLst/>
          </a:prstGeom>
          <a:gradFill flip="none" rotWithShape="1">
            <a:gsLst>
              <a:gs pos="0">
                <a:sysClr val="window" lastClr="FFFFFF">
                  <a:alpha val="27000"/>
                </a:sys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 kern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29706" name="그룹 82">
            <a:extLst>
              <a:ext uri="{FF2B5EF4-FFF2-40B4-BE49-F238E27FC236}">
                <a16:creationId xmlns:a16="http://schemas.microsoft.com/office/drawing/2014/main" id="{91BEFFFC-3745-4116-977A-045988A6A99F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19588"/>
            <a:ext cx="15875" cy="1800225"/>
            <a:chOff x="7870885" y="4640633"/>
            <a:chExt cx="16224" cy="1367929"/>
          </a:xfrm>
        </p:grpSpPr>
        <p:sp>
          <p:nvSpPr>
            <p:cNvPr id="84" name="모서리가 둥근 직사각형 73">
              <a:extLst>
                <a:ext uri="{FF2B5EF4-FFF2-40B4-BE49-F238E27FC236}">
                  <a16:creationId xmlns:a16="http://schemas.microsoft.com/office/drawing/2014/main" id="{07D8F5CB-EF7C-461E-BFF2-FA954EB588F5}"/>
                </a:ext>
              </a:extLst>
            </p:cNvPr>
            <p:cNvSpPr/>
            <p:nvPr/>
          </p:nvSpPr>
          <p:spPr>
            <a:xfrm>
              <a:off x="7870885" y="5036295"/>
              <a:ext cx="11356" cy="972267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85" name="모서리가 둥근 직사각형 74">
              <a:extLst>
                <a:ext uri="{FF2B5EF4-FFF2-40B4-BE49-F238E27FC236}">
                  <a16:creationId xmlns:a16="http://schemas.microsoft.com/office/drawing/2014/main" id="{C0D4056E-E1AB-4CC8-9759-5BE8342B09A0}"/>
                </a:ext>
              </a:extLst>
            </p:cNvPr>
            <p:cNvSpPr/>
            <p:nvPr/>
          </p:nvSpPr>
          <p:spPr>
            <a:xfrm>
              <a:off x="7875752" y="4640633"/>
              <a:ext cx="11357" cy="328110"/>
            </a:xfrm>
            <a:prstGeom prst="roundRect">
              <a:avLst/>
            </a:prstGeom>
            <a:solidFill>
              <a:srgbClr val="FBFBF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6" name="Rectangle 11">
            <a:extLst>
              <a:ext uri="{FF2B5EF4-FFF2-40B4-BE49-F238E27FC236}">
                <a16:creationId xmlns:a16="http://schemas.microsoft.com/office/drawing/2014/main" id="{70B3FAA7-0096-40AC-A5D1-AAA2B837D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541" y="4456678"/>
            <a:ext cx="310772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안정성</a:t>
            </a:r>
            <a:r>
              <a:rPr lang="en-US" altLang="ko-KR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/</a:t>
            </a: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확장성</a:t>
            </a:r>
          </a:p>
        </p:txBody>
      </p:sp>
      <p:cxnSp>
        <p:nvCxnSpPr>
          <p:cNvPr id="29708" name="직선 연결선 87">
            <a:extLst>
              <a:ext uri="{FF2B5EF4-FFF2-40B4-BE49-F238E27FC236}">
                <a16:creationId xmlns:a16="http://schemas.microsoft.com/office/drawing/2014/main" id="{2BEC9442-1CED-49FA-9A5E-2F73681634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313" y="6511925"/>
            <a:ext cx="9213850" cy="0"/>
          </a:xfrm>
          <a:prstGeom prst="line">
            <a:avLst/>
          </a:prstGeom>
          <a:noFill/>
          <a:ln w="25400" algn="ctr">
            <a:solidFill>
              <a:srgbClr val="1737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64E1BC6B-76C4-403F-ADE4-82CC94E65433}"/>
              </a:ext>
            </a:extLst>
          </p:cNvPr>
          <p:cNvSpPr txBox="1"/>
          <p:nvPr/>
        </p:nvSpPr>
        <p:spPr>
          <a:xfrm>
            <a:off x="468073" y="4812280"/>
            <a:ext cx="2696956" cy="1626462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백업 어플라이언스 조합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빔 소프트웨어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+HP)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및 제공으로 운영 및 관리 부문의 편의성 증대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GUI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통한 물리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퍼블릭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프라이빗 클라우드 환경의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OS,/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통합 관리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법규 준수 및 주센터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원격지 백업 환경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손쉬운 데이터 마이그레이션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대시보드 기반의 가상화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모니터링 및 고급 리포팅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E9BC011-09B4-48D2-8F9D-5F207EC6B375}"/>
              </a:ext>
            </a:extLst>
          </p:cNvPr>
          <p:cNvSpPr txBox="1"/>
          <p:nvPr/>
        </p:nvSpPr>
        <p:spPr>
          <a:xfrm>
            <a:off x="6504400" y="4812280"/>
            <a:ext cx="3038923" cy="1626460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사용자 실수로 인한 손실 방지 및 신속한 복구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랜섬웨어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바이러스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멀웨어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검증 후 신속한 복원 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원하는 시점 대의 특정 파일을 언제든지 복원 가능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다양한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및 데이터베이스 복원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티어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구조로 백업 인프라 무한 확장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증가에 따른 유연하고 다양한 스케일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아웃 방식의 백업 장치 확장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별도 라이선스 비용 없음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</a:p>
        </p:txBody>
      </p:sp>
      <p:grpSp>
        <p:nvGrpSpPr>
          <p:cNvPr id="29711" name="그룹 90">
            <a:extLst>
              <a:ext uri="{FF2B5EF4-FFF2-40B4-BE49-F238E27FC236}">
                <a16:creationId xmlns:a16="http://schemas.microsoft.com/office/drawing/2014/main" id="{81BA012A-4B12-482B-BE44-AD54C905A4C0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4319588"/>
            <a:ext cx="11112" cy="1752600"/>
            <a:chOff x="7875558" y="4640633"/>
            <a:chExt cx="11551" cy="1332272"/>
          </a:xfrm>
        </p:grpSpPr>
        <p:sp>
          <p:nvSpPr>
            <p:cNvPr id="92" name="모서리가 둥근 직사각형 89">
              <a:extLst>
                <a:ext uri="{FF2B5EF4-FFF2-40B4-BE49-F238E27FC236}">
                  <a16:creationId xmlns:a16="http://schemas.microsoft.com/office/drawing/2014/main" id="{DFD5589E-7144-495F-AFBD-9480F8E8C3F9}"/>
                </a:ext>
              </a:extLst>
            </p:cNvPr>
            <p:cNvSpPr/>
            <p:nvPr/>
          </p:nvSpPr>
          <p:spPr>
            <a:xfrm>
              <a:off x="7875558" y="5015938"/>
              <a:ext cx="11551" cy="956967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모서리가 둥근 직사각형 90">
              <a:extLst>
                <a:ext uri="{FF2B5EF4-FFF2-40B4-BE49-F238E27FC236}">
                  <a16:creationId xmlns:a16="http://schemas.microsoft.com/office/drawing/2014/main" id="{1C629D59-15D6-4E1B-81D3-B8E32BE60F9E}"/>
                </a:ext>
              </a:extLst>
            </p:cNvPr>
            <p:cNvSpPr/>
            <p:nvPr/>
          </p:nvSpPr>
          <p:spPr>
            <a:xfrm>
              <a:off x="7875558" y="4640633"/>
              <a:ext cx="11551" cy="328241"/>
            </a:xfrm>
            <a:prstGeom prst="roundRect">
              <a:avLst/>
            </a:prstGeom>
            <a:solidFill>
              <a:srgbClr val="FBFBF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4" name="Rectangle 11">
            <a:extLst>
              <a:ext uri="{FF2B5EF4-FFF2-40B4-BE49-F238E27FC236}">
                <a16:creationId xmlns:a16="http://schemas.microsoft.com/office/drawing/2014/main" id="{5CE59BC8-59EE-49F9-A4DB-2F1778B26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593" y="4436941"/>
            <a:ext cx="2969134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고성능</a:t>
            </a:r>
            <a:r>
              <a:rPr lang="en-US" altLang="ko-KR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/</a:t>
            </a: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고가용성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7DF42DF-F34B-491D-B757-E6FA063FCC28}"/>
              </a:ext>
            </a:extLst>
          </p:cNvPr>
          <p:cNvSpPr txBox="1"/>
          <p:nvPr/>
        </p:nvSpPr>
        <p:spPr>
          <a:xfrm>
            <a:off x="3519707" y="4812280"/>
            <a:ext cx="2696956" cy="1626461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작업으로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이미지 고속 백업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이미지 기반의 블록 레벨 및 중복제거 백업을 통한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데이터로 즉시 복구 기능을 통한 데이터 즉시 활용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초기 전체 백업 후 영구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증분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백업을 통한 백업 시간 절감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Hyper-V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Near CDP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통한 고가용성 확보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7" name="모서리가 둥근 직사각형 153">
            <a:extLst>
              <a:ext uri="{FF2B5EF4-FFF2-40B4-BE49-F238E27FC236}">
                <a16:creationId xmlns:a16="http://schemas.microsoft.com/office/drawing/2014/main" id="{57792670-88A4-45A0-ACA5-611B228C858D}"/>
              </a:ext>
            </a:extLst>
          </p:cNvPr>
          <p:cNvSpPr/>
          <p:nvPr/>
        </p:nvSpPr>
        <p:spPr>
          <a:xfrm>
            <a:off x="2279434" y="3830570"/>
            <a:ext cx="5323464" cy="3257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bg1"/>
              </a:gs>
              <a:gs pos="0">
                <a:schemeClr val="bg2"/>
              </a:gs>
              <a:gs pos="70000">
                <a:schemeClr val="bg1">
                  <a:lumMod val="8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lIns="0" rIns="0" anchor="ctr"/>
          <a:lstStyle/>
          <a:p>
            <a:pPr lvl="1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latin typeface="+mn-ea"/>
                <a:ea typeface="+mn-ea"/>
              </a:rPr>
              <a:t>세종공업 </a:t>
            </a:r>
            <a:r>
              <a:rPr lang="ko-KR" altLang="en-US" sz="1400" b="1" dirty="0">
                <a:latin typeface="+mn-ea"/>
                <a:ea typeface="+mn-ea"/>
              </a:rPr>
              <a:t>백업솔루션 구축</a:t>
            </a: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29717" name="Picture 289" descr="화살표">
            <a:extLst>
              <a:ext uri="{FF2B5EF4-FFF2-40B4-BE49-F238E27FC236}">
                <a16:creationId xmlns:a16="http://schemas.microsoft.com/office/drawing/2014/main" id="{93C7268F-AE73-4DF5-BE98-BB025C34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1403350" y="3614738"/>
            <a:ext cx="7075488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69746E-F82B-479B-9044-952B71BF71AE}"/>
              </a:ext>
            </a:extLst>
          </p:cNvPr>
          <p:cNvSpPr/>
          <p:nvPr/>
        </p:nvSpPr>
        <p:spPr>
          <a:xfrm>
            <a:off x="792163" y="2173288"/>
            <a:ext cx="3598862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PTL,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VTL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지원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DEE05C-D50C-403B-B266-404ECA6AE298}"/>
              </a:ext>
            </a:extLst>
          </p:cNvPr>
          <p:cNvSpPr/>
          <p:nvPr/>
        </p:nvSpPr>
        <p:spPr>
          <a:xfrm>
            <a:off x="5546725" y="2171700"/>
            <a:ext cx="3600450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백업 데이터 복제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421" name="슬라이드 번호 개체 틀 6">
            <a:extLst>
              <a:ext uri="{FF2B5EF4-FFF2-40B4-BE49-F238E27FC236}">
                <a16:creationId xmlns:a16="http://schemas.microsoft.com/office/drawing/2014/main" id="{78B8DA61-6EE5-4DAC-B2AE-992F15C8DD7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4A6C65-1620-4B10-9BF5-7AFE516816F2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0422" name="그룹 12">
            <a:extLst>
              <a:ext uri="{FF2B5EF4-FFF2-40B4-BE49-F238E27FC236}">
                <a16:creationId xmlns:a16="http://schemas.microsoft.com/office/drawing/2014/main" id="{F5658210-89DE-42FC-8102-2BFE8AD9D845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00325"/>
            <a:ext cx="9209087" cy="3924300"/>
            <a:chOff x="685212" y="2312990"/>
            <a:chExt cx="8481014" cy="4068762"/>
          </a:xfrm>
        </p:grpSpPr>
        <p:grpSp>
          <p:nvGrpSpPr>
            <p:cNvPr id="60452" name="그룹 3">
              <a:extLst>
                <a:ext uri="{FF2B5EF4-FFF2-40B4-BE49-F238E27FC236}">
                  <a16:creationId xmlns:a16="http://schemas.microsoft.com/office/drawing/2014/main" id="{3E22347B-0833-4A73-A71E-4128DFE2A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5212" y="2312990"/>
              <a:ext cx="8481014" cy="4068762"/>
              <a:chOff x="601213" y="2368536"/>
              <a:chExt cx="8011059" cy="4176197"/>
            </a:xfrm>
          </p:grpSpPr>
          <p:sp>
            <p:nvSpPr>
              <p:cNvPr id="45" name="모서리가 둥근 직사각형 90">
                <a:extLst>
                  <a:ext uri="{FF2B5EF4-FFF2-40B4-BE49-F238E27FC236}">
                    <a16:creationId xmlns:a16="http://schemas.microsoft.com/office/drawing/2014/main" id="{43E7630B-18A0-4F1A-88D8-32AA8FB2C4FF}"/>
                  </a:ext>
                </a:extLst>
              </p:cNvPr>
              <p:cNvSpPr/>
              <p:nvPr/>
            </p:nvSpPr>
            <p:spPr>
              <a:xfrm>
                <a:off x="4734483" y="2368536"/>
                <a:ext cx="3877789" cy="2302653"/>
              </a:xfrm>
              <a:prstGeom prst="roundRect">
                <a:avLst>
                  <a:gd name="adj" fmla="val 2331"/>
                </a:avLst>
              </a:prstGeom>
              <a:noFill/>
              <a:ln w="952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 kern="0" spc="-69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8" name="모서리가 둥근 직사각형 94">
                <a:extLst>
                  <a:ext uri="{FF2B5EF4-FFF2-40B4-BE49-F238E27FC236}">
                    <a16:creationId xmlns:a16="http://schemas.microsoft.com/office/drawing/2014/main" id="{8953E0F2-A906-4E34-9336-93036F8D73EB}"/>
                  </a:ext>
                </a:extLst>
              </p:cNvPr>
              <p:cNvSpPr/>
              <p:nvPr/>
            </p:nvSpPr>
            <p:spPr>
              <a:xfrm>
                <a:off x="601213" y="4706666"/>
                <a:ext cx="8011059" cy="1838067"/>
              </a:xfrm>
              <a:prstGeom prst="roundRect">
                <a:avLst>
                  <a:gd name="adj" fmla="val 2041"/>
                </a:avLst>
              </a:prstGeom>
              <a:solidFill>
                <a:srgbClr val="FFFFFF">
                  <a:lumMod val="95000"/>
                </a:srgbClr>
              </a:solidFill>
              <a:ln w="952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lIns="72000" tIns="31649" rIns="0" bIns="31649" anchor="ctr"/>
              <a:lstStyle/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1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차 백업된 이미지에 대하여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빔 소프트웨어는 다른 백업저장소로 백업 이미지를 복제</a:t>
                </a:r>
                <a:endPara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endParaRPr>
              </a:p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백업 이미지에 대하여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서로 다른 보존주기 정책을 적용하여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또 다른 디스크 또는 테이프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장치로의 복제가 가능하며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특히 소산시스템 구성 시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백업 복제 기능을 이용하여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소산 절차를 수행</a:t>
                </a:r>
                <a:endPara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endParaRPr>
              </a:p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PTL, VTL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 드라이브의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LTO 3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이상 지원</a:t>
                </a:r>
              </a:p>
            </p:txBody>
          </p:sp>
          <p:pic>
            <p:nvPicPr>
              <p:cNvPr id="60463" name="그림 17">
                <a:extLst>
                  <a:ext uri="{FF2B5EF4-FFF2-40B4-BE49-F238E27FC236}">
                    <a16:creationId xmlns:a16="http://schemas.microsoft.com/office/drawing/2014/main" id="{AAD49895-2810-4608-A226-8804FC8E25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1547" y="2713390"/>
                <a:ext cx="3496146" cy="1644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DEB0C5-2A26-4963-8D67-015F7C5010E8}"/>
                </a:ext>
              </a:extLst>
            </p:cNvPr>
            <p:cNvSpPr txBox="1"/>
            <p:nvPr/>
          </p:nvSpPr>
          <p:spPr>
            <a:xfrm>
              <a:off x="5942535" y="3554808"/>
              <a:ext cx="646200" cy="357256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운영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A4D0C9E-7846-40A9-A6D5-76D7FA4E969F}"/>
                </a:ext>
              </a:extLst>
            </p:cNvPr>
            <p:cNvSpPr txBox="1"/>
            <p:nvPr/>
          </p:nvSpPr>
          <p:spPr>
            <a:xfrm>
              <a:off x="6870899" y="3554808"/>
              <a:ext cx="646200" cy="357256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백업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B9A3792-17FF-4965-917A-245D98F90CEE}"/>
                </a:ext>
              </a:extLst>
            </p:cNvPr>
            <p:cNvSpPr txBox="1"/>
            <p:nvPr/>
          </p:nvSpPr>
          <p:spPr>
            <a:xfrm>
              <a:off x="8104820" y="3904812"/>
              <a:ext cx="646200" cy="511492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dirty="0">
                  <a:latin typeface="+mn-ea"/>
                  <a:ea typeface="+mn-ea"/>
                </a:rPr>
                <a:t>2</a:t>
              </a:r>
              <a:r>
                <a:rPr lang="ko-KR" altLang="en-US" sz="800" dirty="0">
                  <a:latin typeface="+mn-ea"/>
                  <a:ea typeface="+mn-ea"/>
                </a:rPr>
                <a:t>차 백업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dirty="0">
                  <a:latin typeface="+mn-ea"/>
                  <a:ea typeface="+mn-ea"/>
                </a:rPr>
                <a:t>(</a:t>
              </a:r>
              <a:r>
                <a:rPr lang="ko-KR" altLang="en-US" sz="800" dirty="0">
                  <a:latin typeface="+mn-ea"/>
                  <a:ea typeface="+mn-ea"/>
                </a:rPr>
                <a:t>클라우드</a:t>
              </a:r>
              <a:r>
                <a:rPr lang="en-US" altLang="ko-KR" sz="800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9E55D3-D8C9-46A3-90A5-DAC987A0BC27}"/>
                </a:ext>
              </a:extLst>
            </p:cNvPr>
            <p:cNvSpPr txBox="1"/>
            <p:nvPr/>
          </p:nvSpPr>
          <p:spPr>
            <a:xfrm>
              <a:off x="8082891" y="2997077"/>
              <a:ext cx="646200" cy="511492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dirty="0">
                  <a:latin typeface="+mn-ea"/>
                  <a:ea typeface="+mn-ea"/>
                </a:rPr>
                <a:t>2</a:t>
              </a:r>
              <a:r>
                <a:rPr lang="ko-KR" altLang="en-US" sz="800" dirty="0">
                  <a:latin typeface="+mn-ea"/>
                  <a:ea typeface="+mn-ea"/>
                </a:rPr>
                <a:t>차 백업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dirty="0">
                  <a:latin typeface="+mn-ea"/>
                  <a:ea typeface="+mn-ea"/>
                </a:rPr>
                <a:t>(</a:t>
              </a:r>
              <a:r>
                <a:rPr lang="ko-KR" altLang="en-US" sz="800" dirty="0">
                  <a:latin typeface="+mn-ea"/>
                  <a:ea typeface="+mn-ea"/>
                </a:rPr>
                <a:t>온사이트</a:t>
              </a:r>
              <a:r>
                <a:rPr lang="en-US" altLang="ko-KR" sz="800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C4368A64-31D4-4E48-920A-7142C37F0488}"/>
                </a:ext>
              </a:extLst>
            </p:cNvPr>
            <p:cNvSpPr/>
            <p:nvPr/>
          </p:nvSpPr>
          <p:spPr>
            <a:xfrm>
              <a:off x="6514173" y="3239654"/>
              <a:ext cx="461989" cy="344001"/>
            </a:xfrm>
            <a:prstGeom prst="rightArrow">
              <a:avLst>
                <a:gd name="adj1" fmla="val 50000"/>
                <a:gd name="adj2" fmla="val 41958"/>
              </a:avLst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백업</a:t>
              </a:r>
            </a:p>
          </p:txBody>
        </p:sp>
        <p:sp>
          <p:nvSpPr>
            <p:cNvPr id="31" name="화살표: 오른쪽 30">
              <a:extLst>
                <a:ext uri="{FF2B5EF4-FFF2-40B4-BE49-F238E27FC236}">
                  <a16:creationId xmlns:a16="http://schemas.microsoft.com/office/drawing/2014/main" id="{1A01EE4C-49F0-4749-A376-AB7FDA13EED7}"/>
                </a:ext>
              </a:extLst>
            </p:cNvPr>
            <p:cNvSpPr/>
            <p:nvPr/>
          </p:nvSpPr>
          <p:spPr>
            <a:xfrm rot="20482902">
              <a:off x="7506866" y="2992763"/>
              <a:ext cx="618422" cy="344001"/>
            </a:xfrm>
            <a:prstGeom prst="rightArrow">
              <a:avLst>
                <a:gd name="adj1" fmla="val 50000"/>
                <a:gd name="adj2" fmla="val 41958"/>
              </a:avLst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데이터 복제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69F95F-F48C-41D3-81B2-59FF96F048E8}"/>
                </a:ext>
              </a:extLst>
            </p:cNvPr>
            <p:cNvSpPr/>
            <p:nvPr/>
          </p:nvSpPr>
          <p:spPr>
            <a:xfrm>
              <a:off x="7517099" y="3662660"/>
              <a:ext cx="400586" cy="2419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9D017EF8-81CC-4686-9B03-B4620D3A04B4}"/>
                </a:ext>
              </a:extLst>
            </p:cNvPr>
            <p:cNvSpPr/>
            <p:nvPr/>
          </p:nvSpPr>
          <p:spPr>
            <a:xfrm rot="974837">
              <a:off x="7503942" y="3479961"/>
              <a:ext cx="618422" cy="344001"/>
            </a:xfrm>
            <a:prstGeom prst="rightArrow">
              <a:avLst>
                <a:gd name="adj1" fmla="val 50000"/>
                <a:gd name="adj2" fmla="val 41958"/>
              </a:avLst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데이터 복제</a:t>
              </a:r>
            </a:p>
          </p:txBody>
        </p:sp>
      </p:grp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 bwMode="auto">
          <a:xfrm>
            <a:off x="388938" y="2600325"/>
            <a:ext cx="4384675" cy="2163763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anchor="ctr"/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91DE2CE1-431B-4521-BF36-90EE6FE63292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별도의 라이선스 없이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PTL,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VTL,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스토리지 및 클라우드로의 손쉬운 데이터 복제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0427" name="그림 54">
            <a:extLst>
              <a:ext uri="{FF2B5EF4-FFF2-40B4-BE49-F238E27FC236}">
                <a16:creationId xmlns:a16="http://schemas.microsoft.com/office/drawing/2014/main" id="{CFE53E1F-30B5-4AB7-BE42-D02F9B7A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Tape Environment">
            <a:extLst>
              <a:ext uri="{FF2B5EF4-FFF2-40B4-BE49-F238E27FC236}">
                <a16:creationId xmlns:a16="http://schemas.microsoft.com/office/drawing/2014/main" id="{D2F4ED07-989D-4DAF-AEA4-06FDEC8F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6" y="2778837"/>
            <a:ext cx="4068440" cy="184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텍스트 개체 틀 169">
            <a:extLst>
              <a:ext uri="{FF2B5EF4-FFF2-40B4-BE49-F238E27FC236}">
                <a16:creationId xmlns:a16="http://schemas.microsoft.com/office/drawing/2014/main" id="{381BDEDE-B0E4-4132-9468-2224F7E8D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F80A2912-C30C-4508-9311-0A493D231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34" name="텍스트 개체 틀 2">
            <a:extLst>
              <a:ext uri="{FF2B5EF4-FFF2-40B4-BE49-F238E27FC236}">
                <a16:creationId xmlns:a16="http://schemas.microsoft.com/office/drawing/2014/main" id="{109842C0-11BD-495D-829A-A42234C342F9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3" name="그룹 5">
            <a:extLst>
              <a:ext uri="{FF2B5EF4-FFF2-40B4-BE49-F238E27FC236}">
                <a16:creationId xmlns:a16="http://schemas.microsoft.com/office/drawing/2014/main" id="{11887B78-257F-448D-9BF2-714B546088FC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600325"/>
            <a:ext cx="4392613" cy="3924300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소스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기반 중복제거 및 압축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변경 블록 추적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기술을 이용한 고속백업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중복제거 스토리지 지원 및 연동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61462" name="Picture 2" descr="veeam deduplication에 대한 이미지 검색결과">
              <a:extLst>
                <a:ext uri="{FF2B5EF4-FFF2-40B4-BE49-F238E27FC236}">
                  <a16:creationId xmlns:a16="http://schemas.microsoft.com/office/drawing/2014/main" id="{DCCEE141-FA52-477C-886C-DEA4C7EFD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38" y="2469595"/>
              <a:ext cx="3810880" cy="2061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054BF-6BA3-4F82-8D35-66B2AFEB88E2}"/>
              </a:ext>
            </a:extLst>
          </p:cNvPr>
          <p:cNvSpPr/>
          <p:nvPr/>
        </p:nvSpPr>
        <p:spPr>
          <a:xfrm>
            <a:off x="1677988" y="2171700"/>
            <a:ext cx="1798637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압축 및 중복제거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3BC81-F812-49C9-B451-DEE9DD440F88}"/>
              </a:ext>
            </a:extLst>
          </p:cNvPr>
          <p:cNvSpPr/>
          <p:nvPr/>
        </p:nvSpPr>
        <p:spPr>
          <a:xfrm>
            <a:off x="6424613" y="2171700"/>
            <a:ext cx="1800225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암호화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446" name="슬라이드 번호 개체 틀 6">
            <a:extLst>
              <a:ext uri="{FF2B5EF4-FFF2-40B4-BE49-F238E27FC236}">
                <a16:creationId xmlns:a16="http://schemas.microsoft.com/office/drawing/2014/main" id="{53CB6CFA-02C1-4FFE-86E9-3AB7FC715620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87295F9-6C4F-4B1A-B6D2-DE4C9735C2B7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1447" name="그룹 8">
            <a:extLst>
              <a:ext uri="{FF2B5EF4-FFF2-40B4-BE49-F238E27FC236}">
                <a16:creationId xmlns:a16="http://schemas.microsoft.com/office/drawing/2014/main" id="{D76CA76C-B258-4E4B-BB89-1C341EE570C7}"/>
              </a:ext>
            </a:extLst>
          </p:cNvPr>
          <p:cNvGrpSpPr>
            <a:grpSpLocks/>
          </p:cNvGrpSpPr>
          <p:nvPr/>
        </p:nvGrpSpPr>
        <p:grpSpPr bwMode="auto">
          <a:xfrm>
            <a:off x="5124450" y="2600325"/>
            <a:ext cx="4400550" cy="3924300"/>
            <a:chOff x="5060951" y="2312988"/>
            <a:chExt cx="4105275" cy="4003254"/>
          </a:xfrm>
        </p:grpSpPr>
        <p:grpSp>
          <p:nvGrpSpPr>
            <p:cNvPr id="61451" name="그룹 4">
              <a:extLst>
                <a:ext uri="{FF2B5EF4-FFF2-40B4-BE49-F238E27FC236}">
                  <a16:creationId xmlns:a16="http://schemas.microsoft.com/office/drawing/2014/main" id="{07BE99DD-52A8-4C23-8001-499DC0AE1F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0951" y="2312988"/>
              <a:ext cx="4105275" cy="4003254"/>
              <a:chOff x="4586703" y="2368536"/>
              <a:chExt cx="3877789" cy="4003254"/>
            </a:xfrm>
          </p:grpSpPr>
          <p:sp>
            <p:nvSpPr>
              <p:cNvPr id="45" name="모서리가 둥근 직사각형 90">
                <a:extLst>
                  <a:ext uri="{FF2B5EF4-FFF2-40B4-BE49-F238E27FC236}">
                    <a16:creationId xmlns:a16="http://schemas.microsoft.com/office/drawing/2014/main" id="{43E7630B-18A0-4F1A-88D8-32AA8FB2C4FF}"/>
                  </a:ext>
                </a:extLst>
              </p:cNvPr>
              <p:cNvSpPr/>
              <p:nvPr/>
            </p:nvSpPr>
            <p:spPr>
              <a:xfrm>
                <a:off x="4586703" y="2368536"/>
                <a:ext cx="3877789" cy="2301224"/>
              </a:xfrm>
              <a:prstGeom prst="roundRect">
                <a:avLst>
                  <a:gd name="adj" fmla="val 2331"/>
                </a:avLst>
              </a:prstGeom>
              <a:noFill/>
              <a:ln w="952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defTabSz="6858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000" kern="0" spc="-69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48" name="모서리가 둥근 직사각형 94">
                <a:extLst>
                  <a:ext uri="{FF2B5EF4-FFF2-40B4-BE49-F238E27FC236}">
                    <a16:creationId xmlns:a16="http://schemas.microsoft.com/office/drawing/2014/main" id="{8953E0F2-A906-4E34-9336-93036F8D73EB}"/>
                  </a:ext>
                </a:extLst>
              </p:cNvPr>
              <p:cNvSpPr/>
              <p:nvPr/>
            </p:nvSpPr>
            <p:spPr>
              <a:xfrm>
                <a:off x="4586703" y="4707006"/>
                <a:ext cx="3877789" cy="1664784"/>
              </a:xfrm>
              <a:prstGeom prst="roundRect">
                <a:avLst>
                  <a:gd name="adj" fmla="val 2041"/>
                </a:avLst>
              </a:prstGeom>
              <a:solidFill>
                <a:srgbClr val="FFFFFF">
                  <a:lumMod val="95000"/>
                </a:srgbClr>
              </a:solidFill>
              <a:ln w="9525" algn="ctr">
                <a:solidFill>
                  <a:srgbClr val="FFFFFF">
                    <a:lumMod val="65000"/>
                  </a:srgbClr>
                </a:solidFill>
                <a:round/>
                <a:headEnd/>
                <a:tailEnd/>
              </a:ln>
            </p:spPr>
            <p:txBody>
              <a:bodyPr lIns="72000" tIns="31649" rIns="0" bIns="31649" anchor="ctr"/>
              <a:lstStyle/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FIPS 140-2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인증 보유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(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미 연방 정보처리 표준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)</a:t>
                </a:r>
              </a:p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AES-256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기반 암호화 기술 사용</a:t>
                </a:r>
              </a:p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전송과 저장의 모든 단계에서 암호화 기술 사용</a:t>
                </a:r>
              </a:p>
              <a:p>
                <a:pPr marL="92075" indent="-92075" defTabSz="745140" eaLnBrk="1" fontAlgn="ctr" hangingPunct="1">
                  <a:lnSpc>
                    <a:spcPct val="140000"/>
                  </a:lnSpc>
                  <a:spcBef>
                    <a:spcPts val="138"/>
                  </a:spcBef>
                  <a:spcAft>
                    <a:spcPts val="0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Tahoma" panose="020B0604030504040204" pitchFamily="34" charset="0"/>
                  </a:rPr>
                  <a:t>다수의 국내외 납품사례</a:t>
                </a:r>
              </a:p>
            </p:txBody>
          </p:sp>
          <p:pic>
            <p:nvPicPr>
              <p:cNvPr id="61459" name="Picture 2" descr="Image result for veeam encryption">
                <a:extLst>
                  <a:ext uri="{FF2B5EF4-FFF2-40B4-BE49-F238E27FC236}">
                    <a16:creationId xmlns:a16="http://schemas.microsoft.com/office/drawing/2014/main" id="{FB59E361-76BA-4E22-B21C-38F9D5D68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70922" y="2521703"/>
                <a:ext cx="3428446" cy="1925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CB5C8E-59A8-4AA1-B7DB-2171F43C5D75}"/>
                </a:ext>
              </a:extLst>
            </p:cNvPr>
            <p:cNvSpPr txBox="1"/>
            <p:nvPr/>
          </p:nvSpPr>
          <p:spPr>
            <a:xfrm>
              <a:off x="5317161" y="3426882"/>
              <a:ext cx="719756" cy="199754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운영 데이터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8A8FA9-F889-44F3-9414-2986066CA849}"/>
                </a:ext>
              </a:extLst>
            </p:cNvPr>
            <p:cNvSpPr txBox="1"/>
            <p:nvPr/>
          </p:nvSpPr>
          <p:spPr>
            <a:xfrm>
              <a:off x="6025069" y="4152391"/>
              <a:ext cx="719756" cy="199754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암호 키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6D5329-D659-4DC8-8614-1BE0F5FB02F6}"/>
                </a:ext>
              </a:extLst>
            </p:cNvPr>
            <p:cNvSpPr txBox="1"/>
            <p:nvPr/>
          </p:nvSpPr>
          <p:spPr>
            <a:xfrm>
              <a:off x="6817393" y="3360723"/>
              <a:ext cx="719756" cy="35150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데이터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암호화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7E74BE-A5E4-4103-98FE-92F07C186351}"/>
                </a:ext>
              </a:extLst>
            </p:cNvPr>
            <p:cNvSpPr txBox="1"/>
            <p:nvPr/>
          </p:nvSpPr>
          <p:spPr>
            <a:xfrm>
              <a:off x="8028834" y="2901611"/>
              <a:ext cx="719756" cy="35150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백업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DB9E4C3-5D7C-488D-8636-DBBB6401DBE2}"/>
                </a:ext>
              </a:extLst>
            </p:cNvPr>
            <p:cNvSpPr txBox="1"/>
            <p:nvPr/>
          </p:nvSpPr>
          <p:spPr>
            <a:xfrm>
              <a:off x="8082149" y="3800972"/>
              <a:ext cx="719756" cy="199754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테이프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112C1D73-52BD-4450-A99D-A39842D66831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소프트웨어의 향상된 데이터 중복제거 기술을 통해 백업 스토리지 사용량을 절감할 수 있으며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변경된 블록만 데이터 전송하기 때문에 백업 시간을 절감합니다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온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프레미스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및 클라우드 간 데이터 전송 시 암호화를 통해 데이터 안정성을 확보합니다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6" name="텍스트 개체 틀 169">
            <a:extLst>
              <a:ext uri="{FF2B5EF4-FFF2-40B4-BE49-F238E27FC236}">
                <a16:creationId xmlns:a16="http://schemas.microsoft.com/office/drawing/2014/main" id="{7F18B552-9E1C-48B2-8F51-A2A67EB89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C0CB1F5D-079F-4E74-98F1-7F5E98896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29" name="텍스트 개체 틀 2">
            <a:extLst>
              <a:ext uri="{FF2B5EF4-FFF2-40B4-BE49-F238E27FC236}">
                <a16:creationId xmlns:a16="http://schemas.microsoft.com/office/drawing/2014/main" id="{512808C1-986E-42EA-AEC7-BB166AACF8BA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67" name="그룹 5">
            <a:extLst>
              <a:ext uri="{FF2B5EF4-FFF2-40B4-BE49-F238E27FC236}">
                <a16:creationId xmlns:a16="http://schemas.microsoft.com/office/drawing/2014/main" id="{37817DC3-9CE0-4A2A-A1C0-32DFA3A2E531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600325"/>
            <a:ext cx="4392613" cy="3924300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06"/>
              <a:ext cx="4018708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데이터를 수신하는 서버에서 대역폭 조절 기능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IP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대역 사이에서 대역폭 조절 기능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대역폭 조절을 통한 운영 서비스 성능 보장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054BF-6BA3-4F82-8D35-66B2AFEB88E2}"/>
              </a:ext>
            </a:extLst>
          </p:cNvPr>
          <p:cNvSpPr/>
          <p:nvPr/>
        </p:nvSpPr>
        <p:spPr>
          <a:xfrm>
            <a:off x="1677988" y="2171700"/>
            <a:ext cx="1798637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대역폭 조절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3BC81-F812-49C9-B451-DEE9DD440F88}"/>
              </a:ext>
            </a:extLst>
          </p:cNvPr>
          <p:cNvSpPr/>
          <p:nvPr/>
        </p:nvSpPr>
        <p:spPr>
          <a:xfrm>
            <a:off x="6424613" y="2171700"/>
            <a:ext cx="1800225" cy="360363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관제시스템 연동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470" name="슬라이드 번호 개체 틀 6">
            <a:extLst>
              <a:ext uri="{FF2B5EF4-FFF2-40B4-BE49-F238E27FC236}">
                <a16:creationId xmlns:a16="http://schemas.microsoft.com/office/drawing/2014/main" id="{3066411B-E9A6-45D9-9BB9-B173FA5ED842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275F357-5553-40CB-92B7-BBC1244C65EA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2471" name="그룹 4">
            <a:extLst>
              <a:ext uri="{FF2B5EF4-FFF2-40B4-BE49-F238E27FC236}">
                <a16:creationId xmlns:a16="http://schemas.microsoft.com/office/drawing/2014/main" id="{19D5100B-2FE9-432B-9FCF-D5102BBEC9D4}"/>
              </a:ext>
            </a:extLst>
          </p:cNvPr>
          <p:cNvGrpSpPr>
            <a:grpSpLocks/>
          </p:cNvGrpSpPr>
          <p:nvPr/>
        </p:nvGrpSpPr>
        <p:grpSpPr bwMode="auto">
          <a:xfrm>
            <a:off x="5124450" y="2600325"/>
            <a:ext cx="4400550" cy="3924300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22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06"/>
              <a:ext cx="3877789" cy="16647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SNMP, SMTP, MSSQL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등 다양한 통합 관제 연동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92075" indent="-92075" defTabSz="745140" eaLnBrk="1" fontAlgn="ctr" hangingPunct="1">
                <a:lnSpc>
                  <a:spcPct val="140000"/>
                </a:lnSpc>
                <a:spcBef>
                  <a:spcPts val="138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손쉬운 데이터 수집</a:t>
              </a:r>
            </a:p>
          </p:txBody>
        </p:sp>
      </p:grp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112C1D73-52BD-4450-A99D-A39842D66831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백업 서버 레벨과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IP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대역 레벨로 대역폭 조절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다수의 엔터프라이즈 고객사들은 자체 통합 관제시스템을 통해 관리 편의성을 극대화하고 있습니다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이에 빔 소프트웨어 손쉬운 통합관제시스템과 연동을 위해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SNMP, SMTP, MSSQL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등 다양한 연동 방법을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2475" name="그림 1">
            <a:extLst>
              <a:ext uri="{FF2B5EF4-FFF2-40B4-BE49-F238E27FC236}">
                <a16:creationId xmlns:a16="http://schemas.microsoft.com/office/drawing/2014/main" id="{FF1685FB-F2F6-4CFC-A0B6-D315A0D3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2706688"/>
            <a:ext cx="4068762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15F5EC0-8A5B-40AC-ADCD-2299F96FC980}"/>
              </a:ext>
            </a:extLst>
          </p:cNvPr>
          <p:cNvSpPr/>
          <p:nvPr/>
        </p:nvSpPr>
        <p:spPr>
          <a:xfrm>
            <a:off x="641350" y="3317875"/>
            <a:ext cx="2327275" cy="277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62477" name="TextBox 7">
            <a:extLst>
              <a:ext uri="{FF2B5EF4-FFF2-40B4-BE49-F238E27FC236}">
                <a16:creationId xmlns:a16="http://schemas.microsoft.com/office/drawing/2014/main" id="{60328983-9B8B-42C3-91B4-7ADAA4CFB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0" y="3335338"/>
            <a:ext cx="1450975" cy="24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ko-KR" altLang="en-US" sz="1100">
                <a:solidFill>
                  <a:srgbClr val="FF0000"/>
                </a:solidFill>
                <a:latin typeface="+mn-ea"/>
                <a:ea typeface="+mn-ea"/>
              </a:rPr>
              <a:t>백업 서버 레벨 설정</a:t>
            </a:r>
          </a:p>
        </p:txBody>
      </p:sp>
      <p:pic>
        <p:nvPicPr>
          <p:cNvPr id="62478" name="그림 9">
            <a:extLst>
              <a:ext uri="{FF2B5EF4-FFF2-40B4-BE49-F238E27FC236}">
                <a16:creationId xmlns:a16="http://schemas.microsoft.com/office/drawing/2014/main" id="{F73711CF-506F-4398-A6A8-019D6FF97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88" y="3783013"/>
            <a:ext cx="4065587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9" name="TextBox 27">
            <a:extLst>
              <a:ext uri="{FF2B5EF4-FFF2-40B4-BE49-F238E27FC236}">
                <a16:creationId xmlns:a16="http://schemas.microsoft.com/office/drawing/2014/main" id="{18A6AD81-B87A-4F32-881A-0167F27C1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625" y="4405313"/>
            <a:ext cx="145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 sz="1100">
                <a:solidFill>
                  <a:srgbClr val="FF0000"/>
                </a:solidFill>
                <a:latin typeface="+mn-ea"/>
                <a:ea typeface="+mn-ea"/>
              </a:rPr>
              <a:t>IP </a:t>
            </a:r>
            <a:r>
              <a:rPr lang="ko-KR" altLang="en-US" sz="1100">
                <a:solidFill>
                  <a:srgbClr val="FF0000"/>
                </a:solidFill>
                <a:latin typeface="+mn-ea"/>
                <a:ea typeface="+mn-ea"/>
              </a:rPr>
              <a:t>대역으로 조절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1F8DDC9-EEB8-4F18-871E-083A8412367E}"/>
              </a:ext>
            </a:extLst>
          </p:cNvPr>
          <p:cNvSpPr/>
          <p:nvPr/>
        </p:nvSpPr>
        <p:spPr>
          <a:xfrm>
            <a:off x="546100" y="3954463"/>
            <a:ext cx="3954463" cy="3444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62481" name="그림 10">
            <a:extLst>
              <a:ext uri="{FF2B5EF4-FFF2-40B4-BE49-F238E27FC236}">
                <a16:creationId xmlns:a16="http://schemas.microsoft.com/office/drawing/2014/main" id="{32347EEE-2653-4A73-9F5B-F16339B3F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213" y="2865438"/>
            <a:ext cx="1989137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2" name="TextBox 29">
            <a:extLst>
              <a:ext uri="{FF2B5EF4-FFF2-40B4-BE49-F238E27FC236}">
                <a16:creationId xmlns:a16="http://schemas.microsoft.com/office/drawing/2014/main" id="{9C2CE318-BA90-491D-B807-CFFDD12AB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6875" y="2600325"/>
            <a:ext cx="14493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100" b="1">
                <a:latin typeface="+mn-ea"/>
                <a:ea typeface="+mn-ea"/>
              </a:rPr>
              <a:t>SNMP </a:t>
            </a:r>
            <a:r>
              <a:rPr lang="ko-KR" altLang="en-US" sz="1100" b="1">
                <a:latin typeface="+mn-ea"/>
                <a:ea typeface="+mn-ea"/>
              </a:rPr>
              <a:t>연동</a:t>
            </a:r>
          </a:p>
        </p:txBody>
      </p:sp>
      <p:sp>
        <p:nvSpPr>
          <p:cNvPr id="62483" name="TextBox 30">
            <a:extLst>
              <a:ext uri="{FF2B5EF4-FFF2-40B4-BE49-F238E27FC236}">
                <a16:creationId xmlns:a16="http://schemas.microsoft.com/office/drawing/2014/main" id="{D7E203B3-AFEA-414E-941A-847FF9E5A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013" y="2600325"/>
            <a:ext cx="14509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100" b="1">
                <a:latin typeface="+mn-ea"/>
                <a:ea typeface="+mn-ea"/>
              </a:rPr>
              <a:t>SMTP </a:t>
            </a:r>
            <a:r>
              <a:rPr lang="ko-KR" altLang="en-US" sz="1100" b="1">
                <a:latin typeface="+mn-ea"/>
                <a:ea typeface="+mn-ea"/>
              </a:rPr>
              <a:t>연동</a:t>
            </a:r>
          </a:p>
        </p:txBody>
      </p:sp>
      <p:pic>
        <p:nvPicPr>
          <p:cNvPr id="62484" name="그림 11">
            <a:extLst>
              <a:ext uri="{FF2B5EF4-FFF2-40B4-BE49-F238E27FC236}">
                <a16:creationId xmlns:a16="http://schemas.microsoft.com/office/drawing/2014/main" id="{D0494233-BF82-43DD-801A-558B8AF0E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138" y="2865438"/>
            <a:ext cx="1958975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5" name="그림 12">
            <a:extLst>
              <a:ext uri="{FF2B5EF4-FFF2-40B4-BE49-F238E27FC236}">
                <a16:creationId xmlns:a16="http://schemas.microsoft.com/office/drawing/2014/main" id="{138EBE39-C8C1-41C2-8CBD-882CEFCFA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00" y="3813175"/>
            <a:ext cx="2433638" cy="847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486" name="TextBox 33">
            <a:extLst>
              <a:ext uri="{FF2B5EF4-FFF2-40B4-BE49-F238E27FC236}">
                <a16:creationId xmlns:a16="http://schemas.microsoft.com/office/drawing/2014/main" id="{3165A465-8F77-4412-AD5B-3DA4A99FF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350" y="4114800"/>
            <a:ext cx="1450975" cy="24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100" b="1">
                <a:latin typeface="+mn-ea"/>
                <a:ea typeface="+mn-ea"/>
              </a:rPr>
              <a:t>MSSQL</a:t>
            </a:r>
            <a:r>
              <a:rPr lang="ko-KR" altLang="en-US" sz="1100" b="1">
                <a:latin typeface="+mn-ea"/>
                <a:ea typeface="+mn-ea"/>
              </a:rPr>
              <a:t> 연동</a:t>
            </a:r>
          </a:p>
        </p:txBody>
      </p:sp>
      <p:sp>
        <p:nvSpPr>
          <p:cNvPr id="30" name="텍스트 개체 틀 169">
            <a:extLst>
              <a:ext uri="{FF2B5EF4-FFF2-40B4-BE49-F238E27FC236}">
                <a16:creationId xmlns:a16="http://schemas.microsoft.com/office/drawing/2014/main" id="{42F68933-D97A-4FF8-B32D-40ED5DF1E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0F4F9A9E-0311-43EA-967C-68385EE68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30887147-DCED-4CF0-835A-AD22B1E63556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836613" y="2179638"/>
            <a:ext cx="3598862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백업 및 복제에 대한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자동화 검증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521325" y="2179638"/>
            <a:ext cx="3600450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백업 이미지에 대한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다양한 활용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3493" name="슬라이드 번호 개체 틀 7">
            <a:extLst>
              <a:ext uri="{FF2B5EF4-FFF2-40B4-BE49-F238E27FC236}">
                <a16:creationId xmlns:a16="http://schemas.microsoft.com/office/drawing/2014/main" id="{9900D017-554E-4008-8621-2651E800FE53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7621ABA-6AD8-42B0-8314-FEF975E2AEA2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3494" name="그룹 8">
            <a:extLst>
              <a:ext uri="{FF2B5EF4-FFF2-40B4-BE49-F238E27FC236}">
                <a16:creationId xmlns:a16="http://schemas.microsoft.com/office/drawing/2014/main" id="{5D748A17-9671-4351-97BE-7A2198F803E2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2600325"/>
            <a:ext cx="4391025" cy="3924300"/>
            <a:chOff x="5060950" y="2312988"/>
            <a:chExt cx="4092212" cy="4058802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5060950" y="2312988"/>
              <a:ext cx="4092212" cy="233315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5060950" y="4683906"/>
              <a:ext cx="4092212" cy="16878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운영환경과 동일하게 개발  및 테스트 환경 제공 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격리된 네트워크에 운영환경과 동일한  테스트 및 개발 서버 및 그룹 생성 및 기동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어플리케이션</a:t>
              </a:r>
              <a:r>
                <a:rPr lang="en-US" altLang="ko-KR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배포</a:t>
              </a:r>
              <a:r>
                <a:rPr lang="en-US" altLang="ko-KR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구성변경</a:t>
              </a:r>
              <a:r>
                <a:rPr lang="en-US" altLang="ko-KR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테스트 등 사전 모의 테스트를 업무시간에 진행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별도의 디스크공간</a:t>
              </a:r>
              <a:r>
                <a:rPr lang="en-US" altLang="ko-KR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, </a:t>
              </a: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전용 호스트 불필요</a:t>
              </a:r>
            </a:p>
          </p:txBody>
        </p:sp>
        <p:pic>
          <p:nvPicPr>
            <p:cNvPr id="63508" name="그림 42">
              <a:extLst>
                <a:ext uri="{FF2B5EF4-FFF2-40B4-BE49-F238E27FC236}">
                  <a16:creationId xmlns:a16="http://schemas.microsoft.com/office/drawing/2014/main" id="{C294460F-8E9A-4032-9127-407C94F254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1735" y="2454520"/>
              <a:ext cx="3610641" cy="2050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C34C75-DE8B-4C13-86B2-48C65A66930B}"/>
                </a:ext>
              </a:extLst>
            </p:cNvPr>
            <p:cNvSpPr txBox="1"/>
            <p:nvPr/>
          </p:nvSpPr>
          <p:spPr>
            <a:xfrm>
              <a:off x="5426378" y="4333895"/>
              <a:ext cx="1038587" cy="20252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운영 스토리지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7442FD-9A2C-4824-9F7D-15013315016A}"/>
                </a:ext>
              </a:extLst>
            </p:cNvPr>
            <p:cNvSpPr txBox="1"/>
            <p:nvPr/>
          </p:nvSpPr>
          <p:spPr>
            <a:xfrm>
              <a:off x="7867503" y="4333895"/>
              <a:ext cx="1038587" cy="20252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백업 스토리지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4128E3D-C072-4C3F-A32F-F21D10274A4D}"/>
                </a:ext>
              </a:extLst>
            </p:cNvPr>
            <p:cNvSpPr/>
            <p:nvPr/>
          </p:nvSpPr>
          <p:spPr>
            <a:xfrm>
              <a:off x="8049478" y="2457476"/>
              <a:ext cx="733817" cy="704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패치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업그레이드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테스트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CE2F290-7E9B-4A28-8C2F-CF933BA4F2A2}"/>
                </a:ext>
              </a:extLst>
            </p:cNvPr>
            <p:cNvSpPr txBox="1"/>
            <p:nvPr/>
          </p:nvSpPr>
          <p:spPr>
            <a:xfrm>
              <a:off x="6828915" y="3425919"/>
              <a:ext cx="1038587" cy="20252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rgbClr val="FF0000"/>
                  </a:solidFill>
                  <a:latin typeface="+mn-ea"/>
                  <a:ea typeface="+mn-ea"/>
                </a:rPr>
                <a:t>가상 검증 환경</a:t>
              </a:r>
            </a:p>
          </p:txBody>
        </p:sp>
      </p:grpSp>
      <p:grpSp>
        <p:nvGrpSpPr>
          <p:cNvPr id="63495" name="그룹 6">
            <a:extLst>
              <a:ext uri="{FF2B5EF4-FFF2-40B4-BE49-F238E27FC236}">
                <a16:creationId xmlns:a16="http://schemas.microsoft.com/office/drawing/2014/main" id="{7C40588F-944D-4A9C-B23F-85940E753032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00325"/>
            <a:ext cx="4391025" cy="3924300"/>
            <a:chOff x="752838" y="2312989"/>
            <a:chExt cx="4092212" cy="4058802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752838" y="2312989"/>
              <a:ext cx="4092212" cy="233315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752838" y="4683907"/>
              <a:ext cx="4092212" cy="16878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백업 및 복제 이미지에 대하여 사전 정의된 정책에 의한 자동 검증 작업 수행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검증 작업을 위한 운영환경과 완벽하게 분리된 가상의 검증환경 자동 구성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가상머신 전체 뿐만 아니라 가상머신 내부 어플리케이션에 대한 동작여부까지 확인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5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검증 과정을 위한 별도의 인프라 불필요</a:t>
              </a:r>
            </a:p>
          </p:txBody>
        </p:sp>
        <p:pic>
          <p:nvPicPr>
            <p:cNvPr id="63502" name="그림 41">
              <a:extLst>
                <a:ext uri="{FF2B5EF4-FFF2-40B4-BE49-F238E27FC236}">
                  <a16:creationId xmlns:a16="http://schemas.microsoft.com/office/drawing/2014/main" id="{909872DA-693B-43BD-8986-73F610E7D5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06" y="2528845"/>
              <a:ext cx="3945458" cy="1902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AA73B9-7274-43B3-BFA8-7A518B4F18A0}"/>
                </a:ext>
              </a:extLst>
            </p:cNvPr>
            <p:cNvSpPr txBox="1"/>
            <p:nvPr/>
          </p:nvSpPr>
          <p:spPr>
            <a:xfrm>
              <a:off x="993991" y="4299416"/>
              <a:ext cx="1038587" cy="20252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운영 스토리지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3D4BFE-E916-431D-BB76-386981989D42}"/>
                </a:ext>
              </a:extLst>
            </p:cNvPr>
            <p:cNvSpPr txBox="1"/>
            <p:nvPr/>
          </p:nvSpPr>
          <p:spPr>
            <a:xfrm>
              <a:off x="3766516" y="4299416"/>
              <a:ext cx="1038587" cy="202525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백업 </a:t>
              </a:r>
              <a:r>
                <a:rPr lang="ko-KR" altLang="en-US" sz="800" dirty="0">
                  <a:latin typeface="+mn-ea"/>
                  <a:ea typeface="+mn-ea"/>
                </a:rPr>
                <a:t>스토리지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94D77C5-BAA2-4D81-A648-A9D0A3BF5B3C}"/>
                </a:ext>
              </a:extLst>
            </p:cNvPr>
            <p:cNvSpPr/>
            <p:nvPr/>
          </p:nvSpPr>
          <p:spPr>
            <a:xfrm>
              <a:off x="3812380" y="3436056"/>
              <a:ext cx="972011" cy="433464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압축 및 </a:t>
              </a:r>
              <a:r>
                <a:rPr lang="ko-KR" altLang="en-US" sz="800" dirty="0" err="1">
                  <a:solidFill>
                    <a:schemeClr val="bg1"/>
                  </a:solidFill>
                  <a:latin typeface="+mn-ea"/>
                </a:rPr>
                <a:t>중복제거된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 백업 데이터</a:t>
              </a:r>
            </a:p>
          </p:txBody>
        </p:sp>
      </p:grp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A6933C-EA3C-4A52-9718-0D48E9B0DD68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백업 받은 데이터가 필요 할 때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100%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 가능 할 수 있도록 백업 후 자동으로 백업 받은 데이터를 검사를 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모든 프로세스는 자동으로 수행 되며 운영 서버에 영향을 주지 않습니다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백업 받은 데이터를 통해 필요 시 언제든지 운영환경과 동일한 환경의 테스트 및 개발 환경을 제공 함으로서 운영 업무에 대한 개선을 제공 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별도의 추가 라이선스가 필요 없습니다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3499" name="그림 29">
            <a:extLst>
              <a:ext uri="{FF2B5EF4-FFF2-40B4-BE49-F238E27FC236}">
                <a16:creationId xmlns:a16="http://schemas.microsoft.com/office/drawing/2014/main" id="{A16D0EFA-2BD6-4044-A47F-CBB33A89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텍스트 개체 틀 169">
            <a:extLst>
              <a:ext uri="{FF2B5EF4-FFF2-40B4-BE49-F238E27FC236}">
                <a16:creationId xmlns:a16="http://schemas.microsoft.com/office/drawing/2014/main" id="{3497DD85-6837-4173-9393-72D89C7EC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489350BE-196B-49EF-A539-3FC07F89FE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5EFB15CA-529C-457D-8D8A-2C38792D47BF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836613" y="2179638"/>
            <a:ext cx="3598862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복구 시 안정성 자동 검증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200" b="1" dirty="0" err="1">
                <a:solidFill>
                  <a:schemeClr val="bg1"/>
                </a:solidFill>
                <a:latin typeface="+mn-ea"/>
              </a:rPr>
              <a:t>랜섬웨어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바이러스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521325" y="2179638"/>
            <a:ext cx="3600450" cy="358775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복구 시 특정 데이터 자동 삭제 후 복구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4517" name="슬라이드 번호 개체 틀 7">
            <a:extLst>
              <a:ext uri="{FF2B5EF4-FFF2-40B4-BE49-F238E27FC236}">
                <a16:creationId xmlns:a16="http://schemas.microsoft.com/office/drawing/2014/main" id="{BC3B2BEC-757F-4235-A7D5-99F0B11F2D51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2255BB-E513-402A-A024-D3005636A620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4518" name="그룹 8">
            <a:extLst>
              <a:ext uri="{FF2B5EF4-FFF2-40B4-BE49-F238E27FC236}">
                <a16:creationId xmlns:a16="http://schemas.microsoft.com/office/drawing/2014/main" id="{E88B04AF-796B-4FD0-B921-38026695175B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2600325"/>
            <a:ext cx="4391025" cy="3924300"/>
            <a:chOff x="5060950" y="2312988"/>
            <a:chExt cx="4092212" cy="4058802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5060950" y="2312988"/>
              <a:ext cx="4092212" cy="233315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5060950" y="4683906"/>
              <a:ext cx="4092212" cy="16878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작업을 위한 운영환경과 완벽하게 분리된 가상의 환경 자동 구성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복구 전 사용자 스크립트 수행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GDPR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준수를 위한 특정 사용자 데이터 삭제 후 복원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검증 과정을 위한 별도의 인프라 불필요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가상화</a:t>
              </a:r>
              <a:r>
                <a:rPr lang="en-US" altLang="ko-KR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물리 윈도우</a:t>
              </a:r>
              <a:r>
                <a:rPr lang="en-US" altLang="ko-KR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시스템 지원</a:t>
              </a:r>
            </a:p>
          </p:txBody>
        </p:sp>
      </p:grpSp>
      <p:grpSp>
        <p:nvGrpSpPr>
          <p:cNvPr id="64519" name="그룹 6">
            <a:extLst>
              <a:ext uri="{FF2B5EF4-FFF2-40B4-BE49-F238E27FC236}">
                <a16:creationId xmlns:a16="http://schemas.microsoft.com/office/drawing/2014/main" id="{60F0EE75-7123-4CBA-B631-D017B26CFDEE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00325"/>
            <a:ext cx="4391025" cy="3924300"/>
            <a:chOff x="752838" y="2312989"/>
            <a:chExt cx="4092212" cy="4058802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752838" y="2312989"/>
              <a:ext cx="4092212" cy="233315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752838" y="4683907"/>
              <a:ext cx="4092212" cy="168788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복구 시 안정성 검증을 위한 바이러스 검색 후 복구 수행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검증 작업을 위한 운영환경과 완벽하게 분리된 가상의 검증 환경 자동 구성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위협 발견 시 네트워크 단절 후 복구 또는 복구 실패 처리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Windows Defender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와 </a:t>
              </a: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시만텍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백신과 자동 연동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다른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AV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제품과 통합하기위한 간단한 구성 파일 제공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검증 과정을 위한 별도의 인프라 불필요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가상화</a:t>
              </a:r>
              <a:r>
                <a:rPr lang="en-US" altLang="ko-KR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물리 윈도우</a:t>
              </a:r>
              <a:r>
                <a:rPr lang="en-US" altLang="ko-KR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000" kern="0" spc="-69" dirty="0">
                  <a:solidFill>
                    <a:srgbClr val="FF0000"/>
                  </a:solidFill>
                  <a:latin typeface="+mn-ea"/>
                  <a:ea typeface="+mn-ea"/>
                  <a:cs typeface="Tahoma" panose="020B0604030504040204" pitchFamily="34" charset="0"/>
                </a:rPr>
                <a:t>시스템 지원</a:t>
              </a:r>
            </a:p>
          </p:txBody>
        </p:sp>
      </p:grpSp>
      <p:sp>
        <p:nvSpPr>
          <p:cNvPr id="24" name="텍스트 개체 틀 2">
            <a:extLst>
              <a:ext uri="{FF2B5EF4-FFF2-40B4-BE49-F238E27FC236}">
                <a16:creationId xmlns:a16="http://schemas.microsoft.com/office/drawing/2014/main" id="{DDA6933C-EA3C-4A52-9718-0D48E9B0DD68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Secure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 기능은 안전한 백업 데이터를 신속하게 검색하기 위해 복구 수행 전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바이런스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멀웨어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 err="1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랜섬웨어를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검사 후 복구하는 완전 자동화된 기능을 제공하고 있으며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또한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Staged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복구 기능은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GDPR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준수 및 특정 데이터 삭제 후 복원 필요 시 사용자의 특정 스크립트 수행 후 복구하는 자동화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별도의 추가 라이선스가 필요 없습니다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4523" name="그림 29">
            <a:extLst>
              <a:ext uri="{FF2B5EF4-FFF2-40B4-BE49-F238E27FC236}">
                <a16:creationId xmlns:a16="http://schemas.microsoft.com/office/drawing/2014/main" id="{01C86435-08D1-4405-8FA3-6CE6A258B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4" name="그림 4">
            <a:extLst>
              <a:ext uri="{FF2B5EF4-FFF2-40B4-BE49-F238E27FC236}">
                <a16:creationId xmlns:a16="http://schemas.microsoft.com/office/drawing/2014/main" id="{E019EDFF-BC2F-446D-B55D-D99DA86CD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722563"/>
            <a:ext cx="4302125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5" name="그림 9">
            <a:extLst>
              <a:ext uri="{FF2B5EF4-FFF2-40B4-BE49-F238E27FC236}">
                <a16:creationId xmlns:a16="http://schemas.microsoft.com/office/drawing/2014/main" id="{D9B5320A-EF74-4C98-BB10-4B761BC28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0" y="2636838"/>
            <a:ext cx="430212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텍스트 개체 틀 169">
            <a:extLst>
              <a:ext uri="{FF2B5EF4-FFF2-40B4-BE49-F238E27FC236}">
                <a16:creationId xmlns:a16="http://schemas.microsoft.com/office/drawing/2014/main" id="{09F9EA81-7E3F-4E73-B348-88AFE33C9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/>
              <a:t>3. </a:t>
            </a:r>
            <a:r>
              <a:rPr lang="ko-KR" altLang="en-US"/>
              <a:t>제안 기능 설명</a:t>
            </a:r>
            <a:endParaRPr lang="ko-KR" altLang="en-US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4AAD81FD-D60B-4185-9F8C-BBD42811A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33C22257-0B39-48A2-8D4A-158FF9F0A6A1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784225" y="2179638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백업 및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운영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VM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에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대한 소산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521325" y="2179638"/>
            <a:ext cx="3600450" cy="360362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DR</a:t>
            </a:r>
            <a:r>
              <a:rPr lang="ko-KR" altLang="en-US" sz="1200" b="1" dirty="0">
                <a:solidFill>
                  <a:schemeClr val="bg1"/>
                </a:solidFill>
                <a:latin typeface="+mn-ea"/>
              </a:rPr>
              <a:t> 및 </a:t>
            </a:r>
            <a:r>
              <a:rPr lang="ko-KR" altLang="en-US" sz="1200" b="1">
                <a:solidFill>
                  <a:schemeClr val="bg1"/>
                </a:solidFill>
                <a:latin typeface="+mn-ea"/>
              </a:rPr>
              <a:t>클라우드로의 </a:t>
            </a: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DR</a:t>
            </a:r>
          </a:p>
        </p:txBody>
      </p:sp>
      <p:sp>
        <p:nvSpPr>
          <p:cNvPr id="65541" name="슬라이드 번호 개체 틀 7">
            <a:extLst>
              <a:ext uri="{FF2B5EF4-FFF2-40B4-BE49-F238E27FC236}">
                <a16:creationId xmlns:a16="http://schemas.microsoft.com/office/drawing/2014/main" id="{DA2A4CF3-4347-4D0F-BDE2-34DAAF286384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2CA390-A1B7-4766-A165-5B702355B50E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35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65542" name="그룹 6">
            <a:extLst>
              <a:ext uri="{FF2B5EF4-FFF2-40B4-BE49-F238E27FC236}">
                <a16:creationId xmlns:a16="http://schemas.microsoft.com/office/drawing/2014/main" id="{6AD6A102-761D-41B4-A435-B7D5C0F1C51A}"/>
              </a:ext>
            </a:extLst>
          </p:cNvPr>
          <p:cNvGrpSpPr>
            <a:grpSpLocks/>
          </p:cNvGrpSpPr>
          <p:nvPr/>
        </p:nvGrpSpPr>
        <p:grpSpPr bwMode="auto">
          <a:xfrm>
            <a:off x="5127625" y="2600325"/>
            <a:ext cx="4389438" cy="3913188"/>
            <a:chOff x="5061211" y="2312988"/>
            <a:chExt cx="4091951" cy="4058802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5061211" y="2312988"/>
              <a:ext cx="4091951" cy="233319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5061211" y="4684053"/>
              <a:ext cx="4091951" cy="1687737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페일오버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페일백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/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빠른 롤백 등 다양한 장애 시나리오 구현 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네트워크 설정 변경 필요 시  간편한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Re-IP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설정 지원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비용 효율적인 다양한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DR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계획 구현 가능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(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복제 시 소스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라이선스 만 필요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)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Veeam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PN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을 이용한 클라우드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 DR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시  중단 없는 네트워크 연계 </a:t>
              </a:r>
            </a:p>
          </p:txBody>
        </p:sp>
        <p:grpSp>
          <p:nvGrpSpPr>
            <p:cNvPr id="65561" name="그룹 42">
              <a:extLst>
                <a:ext uri="{FF2B5EF4-FFF2-40B4-BE49-F238E27FC236}">
                  <a16:creationId xmlns:a16="http://schemas.microsoft.com/office/drawing/2014/main" id="{9EF63784-CE18-4BC6-A0A3-8A15D84521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8748" y="2374972"/>
              <a:ext cx="3603345" cy="1706054"/>
              <a:chOff x="-324919" y="2034878"/>
              <a:chExt cx="5578823" cy="3215898"/>
            </a:xfrm>
          </p:grpSpPr>
          <p:sp>
            <p:nvSpPr>
              <p:cNvPr id="65569" name="TextBox 43">
                <a:extLst>
                  <a:ext uri="{FF2B5EF4-FFF2-40B4-BE49-F238E27FC236}">
                    <a16:creationId xmlns:a16="http://schemas.microsoft.com/office/drawing/2014/main" id="{4CCCB8F4-20E4-41FF-BA27-8428C70E21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30579" y="2224127"/>
                <a:ext cx="1853675" cy="511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주</a:t>
                </a:r>
                <a:r>
                  <a:rPr lang="en-US" altLang="ko-KR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/</a:t>
                </a:r>
                <a:r>
                  <a:rPr lang="ko-KR" altLang="en-US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보조 재해복구</a:t>
                </a:r>
                <a:endParaRPr lang="en-US" altLang="ko-KR" sz="1100" b="1">
                  <a:solidFill>
                    <a:srgbClr val="00B336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65570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DDC66845-7027-4FBD-A767-46D287192C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2034878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571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231B7D81-61BF-4930-993E-C3E795D2B0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2034878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2" name="Straight Arrow Connector 30">
                <a:extLst>
                  <a:ext uri="{FF2B5EF4-FFF2-40B4-BE49-F238E27FC236}">
                    <a16:creationId xmlns:a16="http://schemas.microsoft.com/office/drawing/2014/main" id="{3803DCD9-A8FE-4E0B-BD59-E9C2E728EAE9}"/>
                  </a:ext>
                </a:extLst>
              </p:cNvPr>
              <p:cNvCxnSpPr/>
              <p:nvPr/>
            </p:nvCxnSpPr>
            <p:spPr>
              <a:xfrm>
                <a:off x="3186728" y="2358775"/>
                <a:ext cx="998984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573" name="TextBox 52">
                <a:extLst>
                  <a:ext uri="{FF2B5EF4-FFF2-40B4-BE49-F238E27FC236}">
                    <a16:creationId xmlns:a16="http://schemas.microsoft.com/office/drawing/2014/main" id="{DFA96E12-41D0-4630-8A19-5406C18504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85462" y="3155962"/>
                <a:ext cx="1763442" cy="511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양방향 재해복구</a:t>
                </a:r>
                <a:endParaRPr lang="en-US" altLang="ko-KR" sz="1100" b="1">
                  <a:solidFill>
                    <a:srgbClr val="00B336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65574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2881C866-D902-4FB0-8735-5C262D46A7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3087713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575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27143DEE-18EE-491A-B1E5-DC88319EA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3087713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56" name="Straight Arrow Connector 37">
                <a:extLst>
                  <a:ext uri="{FF2B5EF4-FFF2-40B4-BE49-F238E27FC236}">
                    <a16:creationId xmlns:a16="http://schemas.microsoft.com/office/drawing/2014/main" id="{595A7CA3-A64A-4499-B0D3-023C08C8F51A}"/>
                  </a:ext>
                </a:extLst>
              </p:cNvPr>
              <p:cNvCxnSpPr/>
              <p:nvPr/>
            </p:nvCxnSpPr>
            <p:spPr>
              <a:xfrm>
                <a:off x="3186728" y="3258871"/>
                <a:ext cx="998984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44">
                <a:extLst>
                  <a:ext uri="{FF2B5EF4-FFF2-40B4-BE49-F238E27FC236}">
                    <a16:creationId xmlns:a16="http://schemas.microsoft.com/office/drawing/2014/main" id="{6C17B364-4FD1-4AAE-A5B0-AA3D924B2FE2}"/>
                  </a:ext>
                </a:extLst>
              </p:cNvPr>
              <p:cNvCxnSpPr/>
              <p:nvPr/>
            </p:nvCxnSpPr>
            <p:spPr>
              <a:xfrm flipH="1" flipV="1">
                <a:off x="3150068" y="3556833"/>
                <a:ext cx="976071" cy="3105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62C80D5-DA12-4929-92D4-EE6C4DB3CCD8}"/>
                  </a:ext>
                </a:extLst>
              </p:cNvPr>
              <p:cNvSpPr txBox="1"/>
              <p:nvPr/>
            </p:nvSpPr>
            <p:spPr>
              <a:xfrm>
                <a:off x="1920326" y="2666050"/>
                <a:ext cx="1238251" cy="46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 dirty="0">
                    <a:latin typeface="+mn-ea"/>
                    <a:ea typeface="+mn-ea"/>
                  </a:rPr>
                  <a:t>데이터센터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41BC0CA-C5C3-4516-BF86-861A8AA893F5}"/>
                  </a:ext>
                </a:extLst>
              </p:cNvPr>
              <p:cNvSpPr txBox="1"/>
              <p:nvPr/>
            </p:nvSpPr>
            <p:spPr>
              <a:xfrm>
                <a:off x="4256270" y="2666050"/>
                <a:ext cx="997634" cy="46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b="1">
                    <a:latin typeface="+mn-ea"/>
                    <a:ea typeface="+mn-ea"/>
                  </a:rPr>
                  <a:t>DR </a:t>
                </a:r>
                <a:r>
                  <a:rPr lang="ko-KR" altLang="en-US" sz="1050" b="1" dirty="0">
                    <a:latin typeface="+mn-ea"/>
                    <a:ea typeface="+mn-ea"/>
                  </a:rPr>
                  <a:t>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C7C507-E7A2-4227-A13C-F5BA3A12B649}"/>
                  </a:ext>
                </a:extLst>
              </p:cNvPr>
              <p:cNvSpPr txBox="1"/>
              <p:nvPr/>
            </p:nvSpPr>
            <p:spPr>
              <a:xfrm>
                <a:off x="1884476" y="3715127"/>
                <a:ext cx="1307659" cy="46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 dirty="0">
                    <a:latin typeface="+mn-ea"/>
                    <a:ea typeface="+mn-ea"/>
                  </a:rPr>
                  <a:t>데이터 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0445BC-4975-4332-A9A6-E433AD1E00FE}"/>
                  </a:ext>
                </a:extLst>
              </p:cNvPr>
              <p:cNvSpPr txBox="1"/>
              <p:nvPr/>
            </p:nvSpPr>
            <p:spPr>
              <a:xfrm>
                <a:off x="4256270" y="3715127"/>
                <a:ext cx="997634" cy="46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b="1" dirty="0">
                    <a:latin typeface="+mn-ea"/>
                    <a:ea typeface="+mn-ea"/>
                  </a:rPr>
                  <a:t>DR </a:t>
                </a:r>
                <a:r>
                  <a:rPr lang="ko-KR" altLang="en-US" sz="1050" b="1" dirty="0">
                    <a:latin typeface="+mn-ea"/>
                    <a:ea typeface="+mn-ea"/>
                  </a:rPr>
                  <a:t>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sp>
            <p:nvSpPr>
              <p:cNvPr id="65582" name="TextBox 61">
                <a:extLst>
                  <a:ext uri="{FF2B5EF4-FFF2-40B4-BE49-F238E27FC236}">
                    <a16:creationId xmlns:a16="http://schemas.microsoft.com/office/drawing/2014/main" id="{53010F86-46AE-476A-80D1-E19E542A85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24919" y="4305912"/>
                <a:ext cx="2242363" cy="5114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다중 사이트 재해복구</a:t>
                </a:r>
                <a:endParaRPr lang="en-US" altLang="ko-KR" sz="1100" b="1">
                  <a:solidFill>
                    <a:srgbClr val="00B336"/>
                  </a:solidFill>
                  <a:latin typeface="+mn-ea"/>
                  <a:ea typeface="+mn-ea"/>
                </a:endParaRPr>
              </a:p>
            </p:txBody>
          </p:sp>
          <p:pic>
            <p:nvPicPr>
              <p:cNvPr id="65583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6A8363F0-0DC5-4215-AD61-C378C2AF1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4158576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BF42620-3C2A-4E08-97BD-1B323166638C}"/>
                  </a:ext>
                </a:extLst>
              </p:cNvPr>
              <p:cNvSpPr txBox="1"/>
              <p:nvPr/>
            </p:nvSpPr>
            <p:spPr>
              <a:xfrm>
                <a:off x="4256270" y="4785929"/>
                <a:ext cx="997634" cy="4648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050" b="1" dirty="0">
                    <a:latin typeface="+mn-ea"/>
                    <a:ea typeface="+mn-ea"/>
                  </a:rPr>
                  <a:t>DR </a:t>
                </a:r>
                <a:r>
                  <a:rPr lang="ko-KR" altLang="en-US" sz="1050" b="1" dirty="0">
                    <a:latin typeface="+mn-ea"/>
                    <a:ea typeface="+mn-ea"/>
                  </a:rPr>
                  <a:t>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pic>
            <p:nvPicPr>
              <p:cNvPr id="65585" name="Picture 138">
                <a:extLst>
                  <a:ext uri="{FF2B5EF4-FFF2-40B4-BE49-F238E27FC236}">
                    <a16:creationId xmlns:a16="http://schemas.microsoft.com/office/drawing/2014/main" id="{0FD4DCCB-E89F-4314-9622-1286E7550B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0264" y="4104499"/>
                <a:ext cx="400255" cy="283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586" name="Picture 138">
                <a:extLst>
                  <a:ext uri="{FF2B5EF4-FFF2-40B4-BE49-F238E27FC236}">
                    <a16:creationId xmlns:a16="http://schemas.microsoft.com/office/drawing/2014/main" id="{1A0B4D10-2952-4186-8806-C2AC34512D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10009" y="4424355"/>
                <a:ext cx="400255" cy="283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587" name="Picture 138">
                <a:extLst>
                  <a:ext uri="{FF2B5EF4-FFF2-40B4-BE49-F238E27FC236}">
                    <a16:creationId xmlns:a16="http://schemas.microsoft.com/office/drawing/2014/main" id="{C1137521-2559-4CA2-A439-7B0D8A0A44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8105" y="4715525"/>
                <a:ext cx="400255" cy="2830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68" name="Straight Arrow Connector 10">
                <a:extLst>
                  <a:ext uri="{FF2B5EF4-FFF2-40B4-BE49-F238E27FC236}">
                    <a16:creationId xmlns:a16="http://schemas.microsoft.com/office/drawing/2014/main" id="{C38A9B70-6810-4484-A5D4-C2A9B4B87E25}"/>
                  </a:ext>
                </a:extLst>
              </p:cNvPr>
              <p:cNvCxnSpPr>
                <a:stCxn id="65585" idx="3"/>
                <a:endCxn id="65583" idx="1"/>
              </p:cNvCxnSpPr>
              <p:nvPr/>
            </p:nvCxnSpPr>
            <p:spPr>
              <a:xfrm>
                <a:off x="3111118" y="4245871"/>
                <a:ext cx="1273934" cy="235887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57">
                <a:extLst>
                  <a:ext uri="{FF2B5EF4-FFF2-40B4-BE49-F238E27FC236}">
                    <a16:creationId xmlns:a16="http://schemas.microsoft.com/office/drawing/2014/main" id="{077B4359-99F3-4FB1-8B5C-AB08F98B75B7}"/>
                  </a:ext>
                </a:extLst>
              </p:cNvPr>
              <p:cNvCxnSpPr>
                <a:stCxn id="65586" idx="3"/>
                <a:endCxn id="65583" idx="1"/>
              </p:cNvCxnSpPr>
              <p:nvPr/>
            </p:nvCxnSpPr>
            <p:spPr>
              <a:xfrm flipV="1">
                <a:off x="2710149" y="4481758"/>
                <a:ext cx="1674903" cy="83803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58">
                <a:extLst>
                  <a:ext uri="{FF2B5EF4-FFF2-40B4-BE49-F238E27FC236}">
                    <a16:creationId xmlns:a16="http://schemas.microsoft.com/office/drawing/2014/main" id="{D9F2DB62-83A2-4D3B-8CC8-74A9B3101D45}"/>
                  </a:ext>
                </a:extLst>
              </p:cNvPr>
              <p:cNvCxnSpPr>
                <a:stCxn id="65587" idx="3"/>
                <a:endCxn id="65583" idx="1"/>
              </p:cNvCxnSpPr>
              <p:nvPr/>
            </p:nvCxnSpPr>
            <p:spPr>
              <a:xfrm flipV="1">
                <a:off x="3127156" y="4481758"/>
                <a:ext cx="1257896" cy="375558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562" name="그룹 70">
              <a:extLst>
                <a:ext uri="{FF2B5EF4-FFF2-40B4-BE49-F238E27FC236}">
                  <a16:creationId xmlns:a16="http://schemas.microsoft.com/office/drawing/2014/main" id="{C8925A6C-0A46-44DB-AD9B-51893B790B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22664" y="4028705"/>
              <a:ext cx="3734782" cy="552877"/>
              <a:chOff x="-297259" y="3021005"/>
              <a:chExt cx="5920672" cy="1251066"/>
            </a:xfrm>
          </p:grpSpPr>
          <p:sp>
            <p:nvSpPr>
              <p:cNvPr id="65563" name="TextBox 71">
                <a:extLst>
                  <a:ext uri="{FF2B5EF4-FFF2-40B4-BE49-F238E27FC236}">
                    <a16:creationId xmlns:a16="http://schemas.microsoft.com/office/drawing/2014/main" id="{08E07B3A-31FF-4D8F-9C4D-D7581A69CC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97259" y="3146644"/>
                <a:ext cx="2187043" cy="6140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DRaaS </a:t>
                </a:r>
                <a:r>
                  <a:rPr lang="ko-KR" altLang="en-US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클라우드</a:t>
                </a:r>
                <a:r>
                  <a:rPr lang="en-US" altLang="ko-KR" sz="1100" b="1">
                    <a:solidFill>
                      <a:srgbClr val="00B336"/>
                    </a:solidFill>
                    <a:latin typeface="+mn-ea"/>
                    <a:ea typeface="+mn-ea"/>
                  </a:rPr>
                  <a:t> DR</a:t>
                </a:r>
              </a:p>
            </p:txBody>
          </p:sp>
          <p:pic>
            <p:nvPicPr>
              <p:cNvPr id="65564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C52FFCB4-B536-401C-895D-E20E8D6974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3087713"/>
                <a:ext cx="741600" cy="648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4" name="Straight Arrow Connector 37">
                <a:extLst>
                  <a:ext uri="{FF2B5EF4-FFF2-40B4-BE49-F238E27FC236}">
                    <a16:creationId xmlns:a16="http://schemas.microsoft.com/office/drawing/2014/main" id="{537EDF28-6174-4E77-9FBB-074FF9965861}"/>
                  </a:ext>
                </a:extLst>
              </p:cNvPr>
              <p:cNvCxnSpPr/>
              <p:nvPr/>
            </p:nvCxnSpPr>
            <p:spPr>
              <a:xfrm>
                <a:off x="3187770" y="3475589"/>
                <a:ext cx="997079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4194320-ACCC-4CAE-8398-AEDA7274CEFB}"/>
                  </a:ext>
                </a:extLst>
              </p:cNvPr>
              <p:cNvSpPr txBox="1"/>
              <p:nvPr/>
            </p:nvSpPr>
            <p:spPr>
              <a:xfrm>
                <a:off x="1870781" y="3714048"/>
                <a:ext cx="1338948" cy="558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 dirty="0">
                    <a:latin typeface="+mn-ea"/>
                    <a:ea typeface="+mn-ea"/>
                  </a:rPr>
                  <a:t>데이터 센터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CEF7DF5A-5E36-415F-97AC-84EAABCEA73F}"/>
                  </a:ext>
                </a:extLst>
              </p:cNvPr>
              <p:cNvSpPr txBox="1"/>
              <p:nvPr/>
            </p:nvSpPr>
            <p:spPr>
              <a:xfrm>
                <a:off x="3886476" y="3714048"/>
                <a:ext cx="1736937" cy="5580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eaLnBrk="1" fontAlgn="auto" latinLnBrk="1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50" b="1" dirty="0">
                    <a:latin typeface="+mn-ea"/>
                    <a:ea typeface="+mn-ea"/>
                  </a:rPr>
                  <a:t>퍼블릭 클라우드</a:t>
                </a:r>
                <a:endParaRPr lang="en-US" sz="1050" b="1" dirty="0">
                  <a:latin typeface="+mn-ea"/>
                  <a:ea typeface="+mn-ea"/>
                </a:endParaRPr>
              </a:p>
            </p:txBody>
          </p:sp>
          <p:pic>
            <p:nvPicPr>
              <p:cNvPr id="65568" name="Picture 256" descr="\\amust.local\spb\Marketing\Graphics\Working\DIAGRAMS\Technical_Diagrams\veeam_icons\png\cloud.png">
                <a:extLst>
                  <a:ext uri="{FF2B5EF4-FFF2-40B4-BE49-F238E27FC236}">
                    <a16:creationId xmlns:a16="http://schemas.microsoft.com/office/drawing/2014/main" id="{CD9930DB-FCFB-4230-AB6A-0F289C63F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6385" y="3021005"/>
                <a:ext cx="1052517" cy="740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65543" name="그룹 5">
            <a:extLst>
              <a:ext uri="{FF2B5EF4-FFF2-40B4-BE49-F238E27FC236}">
                <a16:creationId xmlns:a16="http://schemas.microsoft.com/office/drawing/2014/main" id="{EB07EC2E-3170-4080-9726-FB358B258929}"/>
              </a:ext>
            </a:extLst>
          </p:cNvPr>
          <p:cNvGrpSpPr>
            <a:grpSpLocks/>
          </p:cNvGrpSpPr>
          <p:nvPr/>
        </p:nvGrpSpPr>
        <p:grpSpPr bwMode="auto">
          <a:xfrm>
            <a:off x="388938" y="2600325"/>
            <a:ext cx="4384675" cy="3913188"/>
            <a:chOff x="752838" y="2312989"/>
            <a:chExt cx="4092212" cy="4058802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752838" y="2312989"/>
              <a:ext cx="4092212" cy="2333194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752838" y="4684054"/>
              <a:ext cx="4092212" cy="1687737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lIns="72000" tIns="31649" rIns="0" bIns="31649" anchor="ctr"/>
            <a:lstStyle/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별도의 라이선스 추가 없이 백업 뿐만 아니라 운영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VM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에 대한 복제기능 제공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WAN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구간에서 네트웍 부하를 감소하기 위한 가속기 기능 내장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사정 정의된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1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클릭 </a:t>
              </a: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페일오버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및 데이터 손실을 최소화하기 위한 </a:t>
              </a: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페일백</a:t>
              </a:r>
              <a:endPara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Tahoma" panose="020B0604030504040204" pitchFamily="34" charset="0"/>
              </a:endParaRPr>
            </a:p>
            <a:p>
              <a:pPr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defRPr/>
              </a:pP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기능</a:t>
              </a:r>
            </a:p>
            <a:p>
              <a:pPr marL="79133" indent="-79133" defTabSz="993556" eaLnBrk="1" fontAlgn="ctr" latinLnBrk="1" hangingPunct="1">
                <a:lnSpc>
                  <a:spcPct val="140000"/>
                </a:lnSpc>
                <a:spcBef>
                  <a:spcPts val="185"/>
                </a:spcBef>
                <a:spcAft>
                  <a:spcPts val="0"/>
                </a:spcAft>
                <a:buClr>
                  <a:schemeClr val="tx1">
                    <a:lumMod val="65000"/>
                    <a:lumOff val="3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클라우드 환경으로의 백업 및 </a:t>
              </a:r>
              <a:r>
                <a:rPr lang="en-US" altLang="ko-KR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DR 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구성을 위한 클라우드 </a:t>
              </a:r>
              <a:r>
                <a:rPr lang="ko-KR" altLang="en-US" sz="10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커넥트</a:t>
              </a:r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Tahoma" panose="020B0604030504040204" pitchFamily="34" charset="0"/>
                </a:rPr>
                <a:t> 기능 제공</a:t>
              </a:r>
            </a:p>
          </p:txBody>
        </p:sp>
        <p:pic>
          <p:nvPicPr>
            <p:cNvPr id="65550" name="그림 41">
              <a:extLst>
                <a:ext uri="{FF2B5EF4-FFF2-40B4-BE49-F238E27FC236}">
                  <a16:creationId xmlns:a16="http://schemas.microsoft.com/office/drawing/2014/main" id="{27FDF109-0369-473F-859E-46C2D77DA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974" y="2509243"/>
              <a:ext cx="3893238" cy="2063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DBE586-B5CC-47DC-9829-9CEC44C160DC}"/>
                </a:ext>
              </a:extLst>
            </p:cNvPr>
            <p:cNvSpPr txBox="1"/>
            <p:nvPr/>
          </p:nvSpPr>
          <p:spPr>
            <a:xfrm>
              <a:off x="868404" y="4304604"/>
              <a:ext cx="720063" cy="330792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운영 데이터센터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C092A69-D2EA-40E0-8ADC-BC6036DE8487}"/>
                </a:ext>
              </a:extLst>
            </p:cNvPr>
            <p:cNvSpPr txBox="1"/>
            <p:nvPr/>
          </p:nvSpPr>
          <p:spPr>
            <a:xfrm>
              <a:off x="880257" y="4304604"/>
              <a:ext cx="720063" cy="330792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주 운영 데이터센터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244DAAC-50F0-4DF3-90EF-7B56D58D482A}"/>
                </a:ext>
              </a:extLst>
            </p:cNvPr>
            <p:cNvSpPr txBox="1"/>
            <p:nvPr/>
          </p:nvSpPr>
          <p:spPr>
            <a:xfrm>
              <a:off x="3970899" y="4304604"/>
              <a:ext cx="720063" cy="330792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보조 </a:t>
              </a:r>
              <a:r>
                <a:rPr lang="ko-KR" altLang="en-US" sz="800" dirty="0">
                  <a:latin typeface="+mn-ea"/>
                  <a:ea typeface="+mn-ea"/>
                </a:rPr>
                <a:t>데이터센터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0CD2D4B-B566-46E8-AC9F-DE300BF2788C}"/>
                </a:ext>
              </a:extLst>
            </p:cNvPr>
            <p:cNvSpPr txBox="1"/>
            <p:nvPr/>
          </p:nvSpPr>
          <p:spPr>
            <a:xfrm>
              <a:off x="2825613" y="4313289"/>
              <a:ext cx="720063" cy="203100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백업 스토리지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85220D-AB6B-492A-8637-913AD82F857B}"/>
                </a:ext>
              </a:extLst>
            </p:cNvPr>
            <p:cNvSpPr txBox="1"/>
            <p:nvPr/>
          </p:nvSpPr>
          <p:spPr>
            <a:xfrm>
              <a:off x="2976737" y="3771567"/>
              <a:ext cx="884523" cy="203100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 dirty="0">
                  <a:latin typeface="+mn-ea"/>
                  <a:ea typeface="+mn-ea"/>
                </a:rPr>
                <a:t>보조 백업 서버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F5B5317-CABD-443A-BF30-B53BCA2959D4}"/>
                </a:ext>
              </a:extLst>
            </p:cNvPr>
            <p:cNvSpPr txBox="1"/>
            <p:nvPr/>
          </p:nvSpPr>
          <p:spPr>
            <a:xfrm>
              <a:off x="1541056" y="3789679"/>
              <a:ext cx="884522" cy="203100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주 백업 서버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C3D5D1C-E465-4D18-A1E4-5E4967D39E7C}"/>
                </a:ext>
              </a:extLst>
            </p:cNvPr>
            <p:cNvSpPr txBox="1"/>
            <p:nvPr/>
          </p:nvSpPr>
          <p:spPr>
            <a:xfrm>
              <a:off x="3033038" y="2439489"/>
              <a:ext cx="884523" cy="203100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프록시 서버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F8B55D1-3CA1-4A24-A2FE-6AADB5E38A98}"/>
                </a:ext>
              </a:extLst>
            </p:cNvPr>
            <p:cNvSpPr txBox="1"/>
            <p:nvPr/>
          </p:nvSpPr>
          <p:spPr>
            <a:xfrm>
              <a:off x="1686253" y="2429610"/>
              <a:ext cx="884522" cy="203100"/>
            </a:xfrm>
            <a:prstGeom prst="rect">
              <a:avLst/>
            </a:prstGeom>
            <a:solidFill>
              <a:schemeClr val="bg1"/>
            </a:solidFill>
          </p:spPr>
          <p:txBody>
            <a:bodyPr lIns="36000" tIns="36000" rIns="36000" bIns="36000" anchor="ctr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800">
                  <a:latin typeface="+mn-ea"/>
                  <a:ea typeface="+mn-ea"/>
                </a:rPr>
                <a:t>프록시 서버</a:t>
              </a:r>
              <a:endParaRPr lang="ko-KR" altLang="en-US" sz="800" dirty="0">
                <a:latin typeface="+mn-ea"/>
                <a:ea typeface="+mn-ea"/>
              </a:endParaRPr>
            </a:p>
          </p:txBody>
        </p:sp>
      </p:grpSp>
      <p:sp>
        <p:nvSpPr>
          <p:cNvPr id="88" name="텍스트 개체 틀 2">
            <a:extLst>
              <a:ext uri="{FF2B5EF4-FFF2-40B4-BE49-F238E27FC236}">
                <a16:creationId xmlns:a16="http://schemas.microsoft.com/office/drawing/2014/main" id="{94543309-C1EC-42E7-86D1-B5CAF83FFD3A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72513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별도의 라이선스없이 원격지 자동 소산 및 운영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VM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대한 복제 기능을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이를 통해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DR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센터 및 클라우드로의 백업 데이터 자동 소산 및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DR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을 구현할 수 있습니다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65547" name="그림 88">
            <a:extLst>
              <a:ext uri="{FF2B5EF4-FFF2-40B4-BE49-F238E27FC236}">
                <a16:creationId xmlns:a16="http://schemas.microsoft.com/office/drawing/2014/main" id="{A49D5015-B3FA-439B-BFB7-4A9D580CB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1971675"/>
            <a:ext cx="83820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텍스트 개체 틀 169">
            <a:extLst>
              <a:ext uri="{FF2B5EF4-FFF2-40B4-BE49-F238E27FC236}">
                <a16:creationId xmlns:a16="http://schemas.microsoft.com/office/drawing/2014/main" id="{900E2229-704F-4E10-9D73-7D686D703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6213" y="101600"/>
            <a:ext cx="4387850" cy="36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defTabSz="514350" rtl="0" fontAlgn="base" latinLnBrk="1">
              <a:lnSpc>
                <a:spcPct val="90000"/>
              </a:lnSpc>
              <a:spcBef>
                <a:spcPts val="563"/>
              </a:spcBef>
              <a:spcAft>
                <a:spcPct val="0"/>
              </a:spcAft>
              <a:buFont typeface="Arial" panose="020B0604020202020204" pitchFamily="34" charset="0"/>
              <a:defRPr sz="1400" b="1" kern="120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defRPr>
            </a:lvl1pPr>
            <a:lvl2pPr marL="38576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fontAlgn="base" latinLnBrk="1">
              <a:lnSpc>
                <a:spcPct val="90000"/>
              </a:lnSpc>
              <a:spcBef>
                <a:spcPts val="2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latinLnBrk="0" hangingPunct="1">
              <a:spcAft>
                <a:spcPts val="200"/>
              </a:spcAft>
            </a:pPr>
            <a:r>
              <a:rPr lang="en-US" altLang="ko-KR" dirty="0"/>
              <a:t>3. </a:t>
            </a:r>
            <a:r>
              <a:rPr lang="ko-KR" altLang="en-US" dirty="0"/>
              <a:t>제안 기능 설명</a:t>
            </a:r>
          </a:p>
        </p:txBody>
      </p:sp>
      <p:sp>
        <p:nvSpPr>
          <p:cNvPr id="63" name="제목 1">
            <a:extLst>
              <a:ext uri="{FF2B5EF4-FFF2-40B4-BE49-F238E27FC236}">
                <a16:creationId xmlns:a16="http://schemas.microsoft.com/office/drawing/2014/main" id="{5AAFBBB5-BBDB-4C6B-8E3B-A0CDAAC73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3.1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 기능 상세 설명</a:t>
            </a:r>
          </a:p>
        </p:txBody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2FC4321C-258F-47FA-A3EC-00D6C1C8A27C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상세 기능 설명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텍스트 개체 틀 3">
            <a:extLst>
              <a:ext uri="{FF2B5EF4-FFF2-40B4-BE49-F238E27FC236}">
                <a16:creationId xmlns:a16="http://schemas.microsoft.com/office/drawing/2014/main" id="{AFE0E43C-99E6-4668-BAAD-69E9E186CDD6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latinLnBrk="0" hangingPunct="1">
              <a:spcAft>
                <a:spcPts val="200"/>
              </a:spcAft>
            </a:pPr>
            <a:r>
              <a:rPr lang="en-US" altLang="ko-KR" dirty="0"/>
              <a:t>3. </a:t>
            </a:r>
            <a:r>
              <a:rPr lang="ko-KR" altLang="en-US" dirty="0"/>
              <a:t>제안 기능 설명</a:t>
            </a:r>
          </a:p>
        </p:txBody>
      </p:sp>
      <p:sp>
        <p:nvSpPr>
          <p:cNvPr id="24579" name="슬라이드 번호 개체 틀 6">
            <a:extLst>
              <a:ext uri="{FF2B5EF4-FFF2-40B4-BE49-F238E27FC236}">
                <a16:creationId xmlns:a16="http://schemas.microsoft.com/office/drawing/2014/main" id="{F4D8F58E-6948-4610-8836-7D4B47FA416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B7850D1-F7B5-4D15-AB81-C15455AE7F4E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0B48C319-9BCE-4364-974C-4A5971CA85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79500"/>
            <a:ext cx="9144000" cy="1081088"/>
          </a:xfrm>
        </p:spPr>
        <p:txBody>
          <a:bodyPr/>
          <a:lstStyle/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빔 소프트웨어는 전세계적으로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330,000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이상의 고객사에서 사용되고 있으며 국내에서도 공공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제조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금융 등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150+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이상의 다양한 고객사에 납품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검증된 솔루션입니다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</a:p>
        </p:txBody>
      </p:sp>
      <p:grpSp>
        <p:nvGrpSpPr>
          <p:cNvPr id="24581" name="그룹 13">
            <a:extLst>
              <a:ext uri="{FF2B5EF4-FFF2-40B4-BE49-F238E27FC236}">
                <a16:creationId xmlns:a16="http://schemas.microsoft.com/office/drawing/2014/main" id="{BDA5017E-A3D4-480A-BBD1-6E8DF166790B}"/>
              </a:ext>
            </a:extLst>
          </p:cNvPr>
          <p:cNvGrpSpPr>
            <a:grpSpLocks/>
          </p:cNvGrpSpPr>
          <p:nvPr/>
        </p:nvGrpSpPr>
        <p:grpSpPr bwMode="auto">
          <a:xfrm>
            <a:off x="385763" y="1863725"/>
            <a:ext cx="9015412" cy="4254500"/>
            <a:chOff x="932329" y="2395833"/>
            <a:chExt cx="8041343" cy="346197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AB5A5EF-CFB2-4136-9FF5-598756C2AB9F}"/>
                </a:ext>
              </a:extLst>
            </p:cNvPr>
            <p:cNvSpPr/>
            <p:nvPr/>
          </p:nvSpPr>
          <p:spPr>
            <a:xfrm>
              <a:off x="932329" y="2692942"/>
              <a:ext cx="1978122" cy="3164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35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86C4C4-A8DD-47D1-92B5-25EDF391EA97}"/>
                </a:ext>
              </a:extLst>
            </p:cNvPr>
            <p:cNvSpPr/>
            <p:nvPr/>
          </p:nvSpPr>
          <p:spPr>
            <a:xfrm>
              <a:off x="2952930" y="2692942"/>
              <a:ext cx="1978123" cy="3164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35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A2E7DA-212F-42FE-88D3-5EAFB2546564}"/>
                </a:ext>
              </a:extLst>
            </p:cNvPr>
            <p:cNvSpPr/>
            <p:nvPr/>
          </p:nvSpPr>
          <p:spPr>
            <a:xfrm>
              <a:off x="4974948" y="2692942"/>
              <a:ext cx="1978123" cy="3164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35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C5040C8-B315-4333-8C65-A2CF2FF2A746}"/>
                </a:ext>
              </a:extLst>
            </p:cNvPr>
            <p:cNvSpPr/>
            <p:nvPr/>
          </p:nvSpPr>
          <p:spPr>
            <a:xfrm>
              <a:off x="6995550" y="2692942"/>
              <a:ext cx="1978122" cy="316486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935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A976873-6C7C-4473-82B1-7C19CB7C393E}"/>
                </a:ext>
              </a:extLst>
            </p:cNvPr>
            <p:cNvSpPr/>
            <p:nvPr/>
          </p:nvSpPr>
          <p:spPr>
            <a:xfrm>
              <a:off x="932329" y="2395833"/>
              <a:ext cx="1978122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금 융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18184DB-9B3E-4FCC-91F1-7A531CF5AB60}"/>
                </a:ext>
              </a:extLst>
            </p:cNvPr>
            <p:cNvSpPr/>
            <p:nvPr/>
          </p:nvSpPr>
          <p:spPr>
            <a:xfrm>
              <a:off x="2952930" y="2395833"/>
              <a:ext cx="1978123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제 조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B960AE8-B46C-4739-A935-1756F91CA433}"/>
                </a:ext>
              </a:extLst>
            </p:cNvPr>
            <p:cNvSpPr/>
            <p:nvPr/>
          </p:nvSpPr>
          <p:spPr>
            <a:xfrm>
              <a:off x="6995550" y="2395833"/>
              <a:ext cx="1978122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공공 </a:t>
              </a:r>
              <a:r>
                <a:rPr lang="en-US" altLang="ko-KR" sz="1200" b="1" dirty="0">
                  <a:solidFill>
                    <a:srgbClr val="FFFFFF"/>
                  </a:solidFill>
                  <a:latin typeface="+mn-ea"/>
                </a:rPr>
                <a:t>/ </a:t>
              </a: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교육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4B6167E-EF39-4B8E-BC95-220807AE38FC}"/>
                </a:ext>
              </a:extLst>
            </p:cNvPr>
            <p:cNvSpPr/>
            <p:nvPr/>
          </p:nvSpPr>
          <p:spPr>
            <a:xfrm>
              <a:off x="4974948" y="2395833"/>
              <a:ext cx="1978123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서비스</a:t>
              </a:r>
            </a:p>
          </p:txBody>
        </p:sp>
        <p:pic>
          <p:nvPicPr>
            <p:cNvPr id="24591" name="그림 22">
              <a:extLst>
                <a:ext uri="{FF2B5EF4-FFF2-40B4-BE49-F238E27FC236}">
                  <a16:creationId xmlns:a16="http://schemas.microsoft.com/office/drawing/2014/main" id="{C8CF7E51-48B4-4864-AF65-9E6168156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6915" y="3347252"/>
              <a:ext cx="892203" cy="166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2" name="그림 23">
              <a:extLst>
                <a:ext uri="{FF2B5EF4-FFF2-40B4-BE49-F238E27FC236}">
                  <a16:creationId xmlns:a16="http://schemas.microsoft.com/office/drawing/2014/main" id="{288B61A1-0EC4-473B-9C9D-850F217CA8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" t="12209" r="10014" b="35414"/>
            <a:stretch>
              <a:fillRect/>
            </a:stretch>
          </p:blipFill>
          <p:spPr bwMode="auto">
            <a:xfrm>
              <a:off x="7064583" y="3465941"/>
              <a:ext cx="888479" cy="2853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3" name="Picture 66">
              <a:extLst>
                <a:ext uri="{FF2B5EF4-FFF2-40B4-BE49-F238E27FC236}">
                  <a16:creationId xmlns:a16="http://schemas.microsoft.com/office/drawing/2014/main" id="{71F258B2-2A33-47FE-9D82-1CD62DE9E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1" t="55270" r="39310" b="15985"/>
            <a:stretch>
              <a:fillRect/>
            </a:stretch>
          </p:blipFill>
          <p:spPr bwMode="auto">
            <a:xfrm>
              <a:off x="4014958" y="4473538"/>
              <a:ext cx="839018" cy="3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4" name="그림 25">
              <a:extLst>
                <a:ext uri="{FF2B5EF4-FFF2-40B4-BE49-F238E27FC236}">
                  <a16:creationId xmlns:a16="http://schemas.microsoft.com/office/drawing/2014/main" id="{A4B79C24-4F66-4845-9682-89D79C548F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6" t="21455" r="15668" b="24242"/>
            <a:stretch>
              <a:fillRect/>
            </a:stretch>
          </p:blipFill>
          <p:spPr bwMode="auto">
            <a:xfrm>
              <a:off x="3008740" y="3980146"/>
              <a:ext cx="850653" cy="180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5" name="그림 26">
              <a:extLst>
                <a:ext uri="{FF2B5EF4-FFF2-40B4-BE49-F238E27FC236}">
                  <a16:creationId xmlns:a16="http://schemas.microsoft.com/office/drawing/2014/main" id="{AD31B860-7D7D-4E1B-A385-48D3BCBAF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8" t="25014" r="12868" b="17157"/>
            <a:stretch>
              <a:fillRect/>
            </a:stretch>
          </p:blipFill>
          <p:spPr bwMode="auto">
            <a:xfrm>
              <a:off x="3076533" y="3756066"/>
              <a:ext cx="836347" cy="180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6" name="그림 27">
              <a:extLst>
                <a:ext uri="{FF2B5EF4-FFF2-40B4-BE49-F238E27FC236}">
                  <a16:creationId xmlns:a16="http://schemas.microsoft.com/office/drawing/2014/main" id="{743CA363-B8DB-43A9-93ED-E1E1571BC7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62" b="39130"/>
            <a:stretch>
              <a:fillRect/>
            </a:stretch>
          </p:blipFill>
          <p:spPr bwMode="auto">
            <a:xfrm>
              <a:off x="956564" y="2816848"/>
              <a:ext cx="1168302" cy="299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7" name="그림 28">
              <a:extLst>
                <a:ext uri="{FF2B5EF4-FFF2-40B4-BE49-F238E27FC236}">
                  <a16:creationId xmlns:a16="http://schemas.microsoft.com/office/drawing/2014/main" id="{5E57143B-9260-4D2F-B295-CDFF267AB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5" t="29578" r="7292"/>
            <a:stretch>
              <a:fillRect/>
            </a:stretch>
          </p:blipFill>
          <p:spPr bwMode="auto">
            <a:xfrm>
              <a:off x="2111899" y="2866700"/>
              <a:ext cx="769890" cy="222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8" name="그림 29">
              <a:extLst>
                <a:ext uri="{FF2B5EF4-FFF2-40B4-BE49-F238E27FC236}">
                  <a16:creationId xmlns:a16="http://schemas.microsoft.com/office/drawing/2014/main" id="{6196898E-007C-4951-A19C-25D449BD6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6" t="12202"/>
            <a:stretch>
              <a:fillRect/>
            </a:stretch>
          </p:blipFill>
          <p:spPr bwMode="auto">
            <a:xfrm>
              <a:off x="7233466" y="5289177"/>
              <a:ext cx="734942" cy="362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99" name="그림 30">
              <a:extLst>
                <a:ext uri="{FF2B5EF4-FFF2-40B4-BE49-F238E27FC236}">
                  <a16:creationId xmlns:a16="http://schemas.microsoft.com/office/drawing/2014/main" id="{F9FF5676-C8A0-4C40-BCFC-69A3773F6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2" t="21638"/>
            <a:stretch>
              <a:fillRect/>
            </a:stretch>
          </p:blipFill>
          <p:spPr bwMode="auto">
            <a:xfrm>
              <a:off x="6101835" y="3315365"/>
              <a:ext cx="696007" cy="27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0" name="그림 31">
              <a:extLst>
                <a:ext uri="{FF2B5EF4-FFF2-40B4-BE49-F238E27FC236}">
                  <a16:creationId xmlns:a16="http://schemas.microsoft.com/office/drawing/2014/main" id="{898C5C66-A03E-4E60-A5B1-678F5E6CF8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6" t="50000"/>
            <a:stretch>
              <a:fillRect/>
            </a:stretch>
          </p:blipFill>
          <p:spPr bwMode="auto">
            <a:xfrm>
              <a:off x="5075668" y="4160803"/>
              <a:ext cx="901944" cy="212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1" name="그림 32">
              <a:extLst>
                <a:ext uri="{FF2B5EF4-FFF2-40B4-BE49-F238E27FC236}">
                  <a16:creationId xmlns:a16="http://schemas.microsoft.com/office/drawing/2014/main" id="{D1D6C057-7235-4517-98E6-BF76E2C3F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5" t="5811" b="21817"/>
            <a:stretch>
              <a:fillRect/>
            </a:stretch>
          </p:blipFill>
          <p:spPr bwMode="auto">
            <a:xfrm>
              <a:off x="5999533" y="3851066"/>
              <a:ext cx="905004" cy="511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2" name="그림 33">
              <a:extLst>
                <a:ext uri="{FF2B5EF4-FFF2-40B4-BE49-F238E27FC236}">
                  <a16:creationId xmlns:a16="http://schemas.microsoft.com/office/drawing/2014/main" id="{4DE36BED-F3E1-422B-A792-F53E6D80A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3" t="68527" r="2347"/>
            <a:stretch>
              <a:fillRect/>
            </a:stretch>
          </p:blipFill>
          <p:spPr bwMode="auto">
            <a:xfrm>
              <a:off x="1273703" y="3727647"/>
              <a:ext cx="1093607" cy="243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3" name="그림 34">
              <a:extLst>
                <a:ext uri="{FF2B5EF4-FFF2-40B4-BE49-F238E27FC236}">
                  <a16:creationId xmlns:a16="http://schemas.microsoft.com/office/drawing/2014/main" id="{B378DC1D-DFCD-48FF-BB6D-9FC121AE6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>
              <a:fillRect/>
            </a:stretch>
          </p:blipFill>
          <p:spPr bwMode="auto">
            <a:xfrm>
              <a:off x="7039879" y="4779264"/>
              <a:ext cx="626025" cy="504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4" name="그림 35">
              <a:extLst>
                <a:ext uri="{FF2B5EF4-FFF2-40B4-BE49-F238E27FC236}">
                  <a16:creationId xmlns:a16="http://schemas.microsoft.com/office/drawing/2014/main" id="{3F5008A8-B3A9-4EF5-9056-AEA47A6B3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3" t="55586"/>
            <a:stretch>
              <a:fillRect/>
            </a:stretch>
          </p:blipFill>
          <p:spPr bwMode="auto">
            <a:xfrm>
              <a:off x="2979106" y="5265750"/>
              <a:ext cx="1104897" cy="270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5" name="그림 36">
              <a:extLst>
                <a:ext uri="{FF2B5EF4-FFF2-40B4-BE49-F238E27FC236}">
                  <a16:creationId xmlns:a16="http://schemas.microsoft.com/office/drawing/2014/main" id="{A9B1497F-EB3D-42E8-B14A-EE87107B06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1" t="38449" r="3870" b="3249"/>
            <a:stretch>
              <a:fillRect/>
            </a:stretch>
          </p:blipFill>
          <p:spPr bwMode="auto">
            <a:xfrm>
              <a:off x="7645745" y="4863930"/>
              <a:ext cx="692614" cy="469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6" name="그림 37">
              <a:extLst>
                <a:ext uri="{FF2B5EF4-FFF2-40B4-BE49-F238E27FC236}">
                  <a16:creationId xmlns:a16="http://schemas.microsoft.com/office/drawing/2014/main" id="{73D93833-F9A2-48B3-9DA9-F35518DA6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6" t="66769"/>
            <a:stretch>
              <a:fillRect/>
            </a:stretch>
          </p:blipFill>
          <p:spPr bwMode="auto">
            <a:xfrm>
              <a:off x="5831492" y="4412102"/>
              <a:ext cx="1059091" cy="233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7" name="그림 38">
              <a:extLst>
                <a:ext uri="{FF2B5EF4-FFF2-40B4-BE49-F238E27FC236}">
                  <a16:creationId xmlns:a16="http://schemas.microsoft.com/office/drawing/2014/main" id="{7EB61EA3-B3A5-4BB4-9824-9D5A16F78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5" t="50063" r="9286" b="14307"/>
            <a:stretch>
              <a:fillRect/>
            </a:stretch>
          </p:blipFill>
          <p:spPr bwMode="auto">
            <a:xfrm>
              <a:off x="1183421" y="4128798"/>
              <a:ext cx="697546" cy="16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8" name="그림 39">
              <a:extLst>
                <a:ext uri="{FF2B5EF4-FFF2-40B4-BE49-F238E27FC236}">
                  <a16:creationId xmlns:a16="http://schemas.microsoft.com/office/drawing/2014/main" id="{A8442429-C7D0-4175-A170-9C3D23E6E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0" t="60236" r="5882" b="20274"/>
            <a:stretch>
              <a:fillRect/>
            </a:stretch>
          </p:blipFill>
          <p:spPr bwMode="auto">
            <a:xfrm>
              <a:off x="1319043" y="5059882"/>
              <a:ext cx="1403788" cy="2003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9" name="그림 40">
              <a:extLst>
                <a:ext uri="{FF2B5EF4-FFF2-40B4-BE49-F238E27FC236}">
                  <a16:creationId xmlns:a16="http://schemas.microsoft.com/office/drawing/2014/main" id="{E14CDC2F-5A06-4B1C-B305-5E47E903C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9" b="8072"/>
            <a:stretch>
              <a:fillRect/>
            </a:stretch>
          </p:blipFill>
          <p:spPr bwMode="auto">
            <a:xfrm>
              <a:off x="998142" y="5372557"/>
              <a:ext cx="1897585" cy="285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0" name="그림 41">
              <a:extLst>
                <a:ext uri="{FF2B5EF4-FFF2-40B4-BE49-F238E27FC236}">
                  <a16:creationId xmlns:a16="http://schemas.microsoft.com/office/drawing/2014/main" id="{C9E47452-CC29-4E8D-ABD3-1D7B62D0F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9" t="60545" r="3203" b="7938"/>
            <a:stretch>
              <a:fillRect/>
            </a:stretch>
          </p:blipFill>
          <p:spPr bwMode="auto">
            <a:xfrm>
              <a:off x="3190385" y="4970153"/>
              <a:ext cx="1595914" cy="283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1" name="그림 42">
              <a:extLst>
                <a:ext uri="{FF2B5EF4-FFF2-40B4-BE49-F238E27FC236}">
                  <a16:creationId xmlns:a16="http://schemas.microsoft.com/office/drawing/2014/main" id="{EA7B671A-11AC-4675-B732-E078E2D54E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6" t="30901" r="4094" b="3786"/>
            <a:stretch>
              <a:fillRect/>
            </a:stretch>
          </p:blipFill>
          <p:spPr bwMode="auto">
            <a:xfrm>
              <a:off x="4137498" y="5268328"/>
              <a:ext cx="669642" cy="506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2" name="그림 43">
              <a:extLst>
                <a:ext uri="{FF2B5EF4-FFF2-40B4-BE49-F238E27FC236}">
                  <a16:creationId xmlns:a16="http://schemas.microsoft.com/office/drawing/2014/main" id="{603C4A54-E936-4650-9676-A4F50E883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31137" r="2539"/>
            <a:stretch>
              <a:fillRect/>
            </a:stretch>
          </p:blipFill>
          <p:spPr bwMode="auto">
            <a:xfrm>
              <a:off x="1902889" y="3985542"/>
              <a:ext cx="900617" cy="332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3" name="그림 44">
              <a:extLst>
                <a:ext uri="{FF2B5EF4-FFF2-40B4-BE49-F238E27FC236}">
                  <a16:creationId xmlns:a16="http://schemas.microsoft.com/office/drawing/2014/main" id="{7738DA38-F68C-4523-BA5A-8D3B7FF51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65"/>
            <a:stretch>
              <a:fillRect/>
            </a:stretch>
          </p:blipFill>
          <p:spPr bwMode="auto">
            <a:xfrm>
              <a:off x="6345586" y="5409136"/>
              <a:ext cx="472980" cy="322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4" name="그림 45">
              <a:extLst>
                <a:ext uri="{FF2B5EF4-FFF2-40B4-BE49-F238E27FC236}">
                  <a16:creationId xmlns:a16="http://schemas.microsoft.com/office/drawing/2014/main" id="{509DB5DB-2A98-47C7-9B98-636094414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1" r="2554"/>
            <a:stretch>
              <a:fillRect/>
            </a:stretch>
          </p:blipFill>
          <p:spPr bwMode="auto">
            <a:xfrm>
              <a:off x="5743781" y="5359285"/>
              <a:ext cx="573464" cy="42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5" name="그림 46">
              <a:extLst>
                <a:ext uri="{FF2B5EF4-FFF2-40B4-BE49-F238E27FC236}">
                  <a16:creationId xmlns:a16="http://schemas.microsoft.com/office/drawing/2014/main" id="{D6273EA9-156A-4643-B059-90AA0D77F4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7" t="39355"/>
            <a:stretch>
              <a:fillRect/>
            </a:stretch>
          </p:blipFill>
          <p:spPr bwMode="auto">
            <a:xfrm>
              <a:off x="5017330" y="5409136"/>
              <a:ext cx="826750" cy="326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6" name="그림 47">
              <a:extLst>
                <a:ext uri="{FF2B5EF4-FFF2-40B4-BE49-F238E27FC236}">
                  <a16:creationId xmlns:a16="http://schemas.microsoft.com/office/drawing/2014/main" id="{6D2FE2E8-9DF5-4028-81BD-20391F3F5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8" t="39349"/>
            <a:stretch>
              <a:fillRect/>
            </a:stretch>
          </p:blipFill>
          <p:spPr bwMode="auto">
            <a:xfrm>
              <a:off x="8369682" y="4945287"/>
              <a:ext cx="533860" cy="2828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7" name="Picture 2" descr="한독 영문 국문 CI">
              <a:extLst>
                <a:ext uri="{FF2B5EF4-FFF2-40B4-BE49-F238E27FC236}">
                  <a16:creationId xmlns:a16="http://schemas.microsoft.com/office/drawing/2014/main" id="{FCE181F2-AA81-4F38-9CD1-AE6C0B4AE5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t="8315" r="43338"/>
            <a:stretch>
              <a:fillRect/>
            </a:stretch>
          </p:blipFill>
          <p:spPr bwMode="auto">
            <a:xfrm>
              <a:off x="4067877" y="2911290"/>
              <a:ext cx="748823" cy="333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8" name="Picture 2" descr="File:KT Logo.svg">
              <a:extLst>
                <a:ext uri="{FF2B5EF4-FFF2-40B4-BE49-F238E27FC236}">
                  <a16:creationId xmlns:a16="http://schemas.microsoft.com/office/drawing/2014/main" id="{C6EBA1EA-4953-49E2-A07F-44F384949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309" y="2826260"/>
              <a:ext cx="400323" cy="275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9" name="Picture 10" descr="http://www.ingredion.co.kr/cheditor/attach/rFECrlFocVtf9Pa.jpg">
              <a:extLst>
                <a:ext uri="{FF2B5EF4-FFF2-40B4-BE49-F238E27FC236}">
                  <a16:creationId xmlns:a16="http://schemas.microsoft.com/office/drawing/2014/main" id="{D1F7C274-23E0-454A-8C82-B1A8CCF3E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33" y="3711367"/>
              <a:ext cx="699246" cy="369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0" name="그림 53">
              <a:extLst>
                <a:ext uri="{FF2B5EF4-FFF2-40B4-BE49-F238E27FC236}">
                  <a16:creationId xmlns:a16="http://schemas.microsoft.com/office/drawing/2014/main" id="{7C93AC6F-BD2B-4052-9BD8-16D29BCCF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2" t="57462"/>
            <a:stretch>
              <a:fillRect/>
            </a:stretch>
          </p:blipFill>
          <p:spPr bwMode="auto">
            <a:xfrm>
              <a:off x="3007083" y="5553798"/>
              <a:ext cx="1000810" cy="226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1" name="Picture 2" descr="한국투자캐피탈">
              <a:extLst>
                <a:ext uri="{FF2B5EF4-FFF2-40B4-BE49-F238E27FC236}">
                  <a16:creationId xmlns:a16="http://schemas.microsoft.com/office/drawing/2014/main" id="{8D20DEF3-9112-4FED-8B40-F60835084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04" y="3491823"/>
              <a:ext cx="1572497" cy="232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2" name="Picture 4" descr="한국재정정보원">
              <a:extLst>
                <a:ext uri="{FF2B5EF4-FFF2-40B4-BE49-F238E27FC236}">
                  <a16:creationId xmlns:a16="http://schemas.microsoft.com/office/drawing/2014/main" id="{453A2BC8-7D31-4CE0-B53F-B3B3B472A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067" y="2849563"/>
              <a:ext cx="1306935" cy="244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3" name="Picture 10" descr="SAMSUNG BIOLOGICS">
              <a:extLst>
                <a:ext uri="{FF2B5EF4-FFF2-40B4-BE49-F238E27FC236}">
                  <a16:creationId xmlns:a16="http://schemas.microsoft.com/office/drawing/2014/main" id="{10BC48E6-ED4D-4B8E-B2CF-52D72A66A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31" y="3426816"/>
              <a:ext cx="680495" cy="186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4" name="그림 57">
              <a:extLst>
                <a:ext uri="{FF2B5EF4-FFF2-40B4-BE49-F238E27FC236}">
                  <a16:creationId xmlns:a16="http://schemas.microsoft.com/office/drawing/2014/main" id="{A6A382CA-C766-4B79-8FFE-DCEA2678B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6571" y="3225966"/>
              <a:ext cx="753077" cy="320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5" name="그림 58">
              <a:extLst>
                <a:ext uri="{FF2B5EF4-FFF2-40B4-BE49-F238E27FC236}">
                  <a16:creationId xmlns:a16="http://schemas.microsoft.com/office/drawing/2014/main" id="{37D10F6E-FBA6-4EBD-9D8F-12F59E5AF7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3617" y="4868277"/>
              <a:ext cx="923082" cy="178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6" name="그림 59">
              <a:extLst>
                <a:ext uri="{FF2B5EF4-FFF2-40B4-BE49-F238E27FC236}">
                  <a16:creationId xmlns:a16="http://schemas.microsoft.com/office/drawing/2014/main" id="{C57293D3-8C57-43F7-B858-742F47F2E3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6713" y="4105164"/>
              <a:ext cx="774351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7" name="그림 60">
              <a:extLst>
                <a:ext uri="{FF2B5EF4-FFF2-40B4-BE49-F238E27FC236}">
                  <a16:creationId xmlns:a16="http://schemas.microsoft.com/office/drawing/2014/main" id="{E9BC23FE-CD17-466D-A565-787E2E4BB7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048" y="4242002"/>
              <a:ext cx="1058957" cy="252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8" name="그림 61">
              <a:extLst>
                <a:ext uri="{FF2B5EF4-FFF2-40B4-BE49-F238E27FC236}">
                  <a16:creationId xmlns:a16="http://schemas.microsoft.com/office/drawing/2014/main" id="{2D9859FC-F84D-462E-A79E-8394E4E44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695" y="3561466"/>
              <a:ext cx="1190676" cy="283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9" name="그림 62">
              <a:extLst>
                <a:ext uri="{FF2B5EF4-FFF2-40B4-BE49-F238E27FC236}">
                  <a16:creationId xmlns:a16="http://schemas.microsoft.com/office/drawing/2014/main" id="{03A0F0F3-03EA-4CEB-9D85-26875985F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0582" y="3148282"/>
              <a:ext cx="837341" cy="21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0" name="그림 63">
              <a:extLst>
                <a:ext uri="{FF2B5EF4-FFF2-40B4-BE49-F238E27FC236}">
                  <a16:creationId xmlns:a16="http://schemas.microsoft.com/office/drawing/2014/main" id="{34B942CE-FE89-46C7-A2BB-8AD8EFA11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400" y="3756064"/>
              <a:ext cx="1592790" cy="239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1" name="그림 64">
              <a:extLst>
                <a:ext uri="{FF2B5EF4-FFF2-40B4-BE49-F238E27FC236}">
                  <a16:creationId xmlns:a16="http://schemas.microsoft.com/office/drawing/2014/main" id="{D494FDEC-4BBC-452E-A10D-C3C36E47A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153" y="4022550"/>
              <a:ext cx="1211455" cy="2690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2" name="그림 65">
              <a:extLst>
                <a:ext uri="{FF2B5EF4-FFF2-40B4-BE49-F238E27FC236}">
                  <a16:creationId xmlns:a16="http://schemas.microsoft.com/office/drawing/2014/main" id="{76F8A84F-13DE-4664-9EA0-FFD353A7D8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6002" y="3887152"/>
              <a:ext cx="846250" cy="261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3" name="그림 66">
              <a:extLst>
                <a:ext uri="{FF2B5EF4-FFF2-40B4-BE49-F238E27FC236}">
                  <a16:creationId xmlns:a16="http://schemas.microsoft.com/office/drawing/2014/main" id="{D19E5BCF-1FE4-435E-A28E-390DA210B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9779" y="4731233"/>
              <a:ext cx="949064" cy="29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4" name="그림 67">
              <a:extLst>
                <a:ext uri="{FF2B5EF4-FFF2-40B4-BE49-F238E27FC236}">
                  <a16:creationId xmlns:a16="http://schemas.microsoft.com/office/drawing/2014/main" id="{F66B0585-B234-4349-B19C-94C1064F60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600" y="4528847"/>
              <a:ext cx="715901" cy="31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5" name="그림 68">
              <a:extLst>
                <a:ext uri="{FF2B5EF4-FFF2-40B4-BE49-F238E27FC236}">
                  <a16:creationId xmlns:a16="http://schemas.microsoft.com/office/drawing/2014/main" id="{D4038EBB-E736-47A5-87BA-7F8FDB85B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5224" y="5004325"/>
              <a:ext cx="889955" cy="29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6" name="그림 69">
              <a:extLst>
                <a:ext uri="{FF2B5EF4-FFF2-40B4-BE49-F238E27FC236}">
                  <a16:creationId xmlns:a16="http://schemas.microsoft.com/office/drawing/2014/main" id="{51737B06-1EDA-4E64-82E0-C264F719C8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8085" y="4404065"/>
              <a:ext cx="1364333" cy="17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7" name="그림 70">
              <a:extLst>
                <a:ext uri="{FF2B5EF4-FFF2-40B4-BE49-F238E27FC236}">
                  <a16:creationId xmlns:a16="http://schemas.microsoft.com/office/drawing/2014/main" id="{C4C0CE00-F27A-4437-8AD2-2A63CECBB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8703" y="4368361"/>
              <a:ext cx="1259836" cy="229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8" name="그림 71">
              <a:extLst>
                <a:ext uri="{FF2B5EF4-FFF2-40B4-BE49-F238E27FC236}">
                  <a16:creationId xmlns:a16="http://schemas.microsoft.com/office/drawing/2014/main" id="{9B718826-690A-4ABC-97C9-623D220813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3531" y="5423104"/>
              <a:ext cx="1252419" cy="325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9" name="그림 72">
              <a:extLst>
                <a:ext uri="{FF2B5EF4-FFF2-40B4-BE49-F238E27FC236}">
                  <a16:creationId xmlns:a16="http://schemas.microsoft.com/office/drawing/2014/main" id="{8EA4FFC5-E7DE-4D8E-999B-D3F33B6751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379" y="4594207"/>
              <a:ext cx="754057" cy="384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0" name="그림 73">
              <a:extLst>
                <a:ext uri="{FF2B5EF4-FFF2-40B4-BE49-F238E27FC236}">
                  <a16:creationId xmlns:a16="http://schemas.microsoft.com/office/drawing/2014/main" id="{3FB7404A-59DE-4A01-8012-64906C9BB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165" y="3137244"/>
              <a:ext cx="1583311" cy="32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1" name="그림 74">
              <a:extLst>
                <a:ext uri="{FF2B5EF4-FFF2-40B4-BE49-F238E27FC236}">
                  <a16:creationId xmlns:a16="http://schemas.microsoft.com/office/drawing/2014/main" id="{2B1C6BD9-E69A-4CAF-A0D7-CB067B5B95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2575" y="5086710"/>
              <a:ext cx="1130689" cy="285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2" name="그림 75">
              <a:extLst>
                <a:ext uri="{FF2B5EF4-FFF2-40B4-BE49-F238E27FC236}">
                  <a16:creationId xmlns:a16="http://schemas.microsoft.com/office/drawing/2014/main" id="{46D73D61-41F0-4CC2-B253-0A6A58DC6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2595" y="3072643"/>
              <a:ext cx="959857" cy="273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3" name="그림 76">
              <a:extLst>
                <a:ext uri="{FF2B5EF4-FFF2-40B4-BE49-F238E27FC236}">
                  <a16:creationId xmlns:a16="http://schemas.microsoft.com/office/drawing/2014/main" id="{7D62DB5E-399B-4A7C-B22D-805BB4DD8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7142" y="4576049"/>
              <a:ext cx="1470940" cy="367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4" name="그림 77">
              <a:extLst>
                <a:ext uri="{FF2B5EF4-FFF2-40B4-BE49-F238E27FC236}">
                  <a16:creationId xmlns:a16="http://schemas.microsoft.com/office/drawing/2014/main" id="{D2DF5F8D-1469-4984-99EB-D78B0BFA5B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4022" y="4619034"/>
              <a:ext cx="1148674" cy="272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5" name="Picture 2" descr="ì¼ì±ì ìì ëí ì´ë¯¸ì§ ê²ìê²°ê³¼">
              <a:extLst>
                <a:ext uri="{FF2B5EF4-FFF2-40B4-BE49-F238E27FC236}">
                  <a16:creationId xmlns:a16="http://schemas.microsoft.com/office/drawing/2014/main" id="{D72BCE1C-3E8E-4854-9E2A-F868FAAB4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324" y="2861315"/>
              <a:ext cx="951744" cy="346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6" name="Picture 4" descr="ì¼ì±ëì¤íë ì´ì ëí ì´ë¯¸ì§ ê²ìê²°ê³¼">
              <a:extLst>
                <a:ext uri="{FF2B5EF4-FFF2-40B4-BE49-F238E27FC236}">
                  <a16:creationId xmlns:a16="http://schemas.microsoft.com/office/drawing/2014/main" id="{9AC06885-F075-4FED-9B8B-13DFC793E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2" t="13332" r="8012" b="18066"/>
            <a:stretch>
              <a:fillRect/>
            </a:stretch>
          </p:blipFill>
          <p:spPr bwMode="auto">
            <a:xfrm>
              <a:off x="3124922" y="3323046"/>
              <a:ext cx="767538" cy="38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47" name="그림 80">
              <a:extLst>
                <a:ext uri="{FF2B5EF4-FFF2-40B4-BE49-F238E27FC236}">
                  <a16:creationId xmlns:a16="http://schemas.microsoft.com/office/drawing/2014/main" id="{EE16DB93-9119-4E12-9BAB-579782338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230" y="2818765"/>
              <a:ext cx="1364333" cy="17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582" name="제목 1">
            <a:extLst>
              <a:ext uri="{FF2B5EF4-FFF2-40B4-BE49-F238E27FC236}">
                <a16:creationId xmlns:a16="http://schemas.microsoft.com/office/drawing/2014/main" id="{2E798CBD-78B8-49EE-B60F-0A641FD8A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3.2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빔 소프트웨어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- 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국내 레퍼런스</a:t>
            </a:r>
          </a:p>
        </p:txBody>
      </p:sp>
    </p:spTree>
    <p:extLst>
      <p:ext uri="{BB962C8B-B14F-4D97-AF65-F5344CB8AC3E}">
        <p14:creationId xmlns:p14="http://schemas.microsoft.com/office/powerpoint/2010/main" val="582824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텍스트 개체 틀 2">
            <a:extLst>
              <a:ext uri="{FF2B5EF4-FFF2-40B4-BE49-F238E27FC236}">
                <a16:creationId xmlns:a16="http://schemas.microsoft.com/office/drawing/2014/main" id="{9BE8D7BD-78E4-4B3F-95AF-7F2E87B691E3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제안시스템 특장점</a:t>
            </a:r>
          </a:p>
        </p:txBody>
      </p:sp>
      <p:sp>
        <p:nvSpPr>
          <p:cNvPr id="30723" name="슬라이드 번호 개체 틀 5">
            <a:extLst>
              <a:ext uri="{FF2B5EF4-FFF2-40B4-BE49-F238E27FC236}">
                <a16:creationId xmlns:a16="http://schemas.microsoft.com/office/drawing/2014/main" id="{36D4052B-D42E-4A5C-AF84-2F0A908C36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5EE675B-AC81-42E1-BE9D-5275B8A6054E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8C2E334-DE33-43E1-A54E-F98CA0E7D3BC}"/>
              </a:ext>
            </a:extLst>
          </p:cNvPr>
          <p:cNvSpPr txBox="1">
            <a:spLocks/>
          </p:cNvSpPr>
          <p:nvPr/>
        </p:nvSpPr>
        <p:spPr>
          <a:xfrm>
            <a:off x="596900" y="5203825"/>
            <a:ext cx="8685213" cy="104775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700" dirty="0" err="1">
                <a:latin typeface="+mn-ea"/>
              </a:rPr>
              <a:t>베리타스는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백업을 위해 </a:t>
            </a:r>
            <a:r>
              <a:rPr lang="en-US" altLang="ko-KR" sz="700" dirty="0">
                <a:latin typeface="+mn-ea"/>
              </a:rPr>
              <a:t>VSR </a:t>
            </a:r>
            <a:r>
              <a:rPr lang="ko-KR" altLang="en-US" sz="700" dirty="0">
                <a:latin typeface="+mn-ea"/>
              </a:rPr>
              <a:t>제품을 보유하고 있으나 윈도우에서만 사용 가능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 err="1">
                <a:latin typeface="+mn-ea"/>
              </a:rPr>
              <a:t>리눅스용</a:t>
            </a:r>
            <a:r>
              <a:rPr lang="ko-KR" altLang="en-US" sz="700" dirty="0">
                <a:latin typeface="+mn-ea"/>
              </a:rPr>
              <a:t> 제품도 있으나 호환성과 기능이 상당히 떨어짐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유닉스에 대한 부분은 솔루션 없음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700" dirty="0">
                <a:latin typeface="+mn-ea"/>
              </a:rPr>
              <a:t>EMC</a:t>
            </a:r>
            <a:r>
              <a:rPr lang="ko-KR" altLang="en-US" sz="700" dirty="0">
                <a:latin typeface="+mn-ea"/>
              </a:rPr>
              <a:t>는 자체적으로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솔루션이 없으며 </a:t>
            </a:r>
            <a:r>
              <a:rPr lang="en-US" altLang="ko-KR" sz="700" dirty="0">
                <a:latin typeface="+mn-ea"/>
              </a:rPr>
              <a:t>Networker/Avamar</a:t>
            </a:r>
            <a:r>
              <a:rPr lang="ko-KR" altLang="en-US" sz="700" dirty="0">
                <a:latin typeface="+mn-ea"/>
              </a:rPr>
              <a:t>는 </a:t>
            </a:r>
            <a:r>
              <a:rPr lang="en-US" altLang="ko-KR" sz="700" dirty="0">
                <a:latin typeface="+mn-ea"/>
              </a:rPr>
              <a:t>DB</a:t>
            </a:r>
            <a:r>
              <a:rPr lang="ko-KR" altLang="en-US" sz="700" dirty="0">
                <a:latin typeface="+mn-ea"/>
              </a:rPr>
              <a:t>와 </a:t>
            </a:r>
            <a:r>
              <a:rPr lang="en-US" altLang="ko-KR" sz="700" dirty="0">
                <a:latin typeface="+mn-ea"/>
              </a:rPr>
              <a:t>File </a:t>
            </a:r>
            <a:r>
              <a:rPr lang="ko-KR" altLang="en-US" sz="700" dirty="0" err="1">
                <a:latin typeface="+mn-ea"/>
              </a:rPr>
              <a:t>백업까지만</a:t>
            </a:r>
            <a:r>
              <a:rPr lang="ko-KR" altLang="en-US" sz="700" dirty="0">
                <a:latin typeface="+mn-ea"/>
              </a:rPr>
              <a:t> 가능</a:t>
            </a:r>
            <a:r>
              <a:rPr lang="en-US" altLang="ko-KR" sz="700" dirty="0">
                <a:latin typeface="+mn-ea"/>
              </a:rPr>
              <a:t>. OS </a:t>
            </a:r>
            <a:r>
              <a:rPr lang="ko-KR" altLang="en-US" sz="700" dirty="0">
                <a:latin typeface="+mn-ea"/>
              </a:rPr>
              <a:t>백업을 위해서는 별도의 전문 솔루션을 </a:t>
            </a:r>
            <a:r>
              <a:rPr lang="ko-KR" altLang="en-US" sz="700" dirty="0" err="1">
                <a:latin typeface="+mn-ea"/>
              </a:rPr>
              <a:t>구매해야함</a:t>
            </a:r>
            <a:endParaRPr lang="ko-KR" altLang="en-US" sz="700" dirty="0">
              <a:latin typeface="+mn-ea"/>
            </a:endParaRP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700" dirty="0">
                <a:latin typeface="+mn-ea"/>
              </a:rPr>
              <a:t>IBM</a:t>
            </a:r>
            <a:r>
              <a:rPr lang="ko-KR" altLang="en-US" sz="700" dirty="0">
                <a:latin typeface="+mn-ea"/>
              </a:rPr>
              <a:t>은 유닉스와 윈도우를 지원하는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기능이 제품 포트폴리오에 있기는 하나 제품에 이슈가 많아서 도입사례가 거의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가상화를 위한 </a:t>
            </a:r>
            <a:r>
              <a:rPr lang="en-US" altLang="ko-KR" sz="700" dirty="0">
                <a:latin typeface="+mn-ea"/>
              </a:rPr>
              <a:t>Spectrum Protect Plus</a:t>
            </a:r>
            <a:r>
              <a:rPr lang="ko-KR" altLang="en-US" sz="700" dirty="0">
                <a:latin typeface="+mn-ea"/>
              </a:rPr>
              <a:t>가 출시되었으나 기능이 약함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700" dirty="0">
                <a:latin typeface="+mn-ea"/>
              </a:rPr>
              <a:t>빔 소프트웨어는 </a:t>
            </a:r>
            <a:r>
              <a:rPr lang="en-US" altLang="ko-KR" sz="700" dirty="0">
                <a:latin typeface="+mn-ea"/>
              </a:rPr>
              <a:t>DB, File, OS </a:t>
            </a:r>
            <a:r>
              <a:rPr lang="ko-KR" altLang="en-US" sz="700" dirty="0">
                <a:latin typeface="+mn-ea"/>
              </a:rPr>
              <a:t>백업의 모든 영역에 대해서 유닉스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리눅스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윈도우를 지원함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하나의 에이전트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한번의 백업으로 </a:t>
            </a:r>
            <a:r>
              <a:rPr lang="en-US" altLang="ko-KR" sz="700" dirty="0">
                <a:latin typeface="+mn-ea"/>
              </a:rPr>
              <a:t>DB, File, OS</a:t>
            </a:r>
            <a:r>
              <a:rPr lang="ko-KR" altLang="en-US" sz="700" dirty="0">
                <a:latin typeface="+mn-ea"/>
              </a:rPr>
              <a:t>의 다양한 복구 시나리오 가능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700" dirty="0" err="1">
                <a:latin typeface="+mn-ea"/>
              </a:rPr>
              <a:t>아크로니스는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  <a:p>
            <a:pPr marL="228600" indent="-228600" fontAlgn="auto" latinLnBrk="0"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en-US" sz="700" dirty="0" err="1">
                <a:latin typeface="+mn-ea"/>
              </a:rPr>
              <a:t>아크서브는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520543-A340-42A9-83E2-536C0ABA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923910"/>
              </p:ext>
            </p:extLst>
          </p:nvPr>
        </p:nvGraphicFramePr>
        <p:xfrm>
          <a:off x="633413" y="2182813"/>
          <a:ext cx="8640762" cy="2997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27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440127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406072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제조사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프라이빗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퍼블릭 클라우드 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06072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File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OS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백업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35289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42058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352895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35289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빔 소프트웨어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Backup &amp; Recovery</a:t>
                      </a:r>
                      <a:r>
                        <a:rPr lang="en-US" altLang="ko-KR" sz="1400" b="1" baseline="3000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 – </a:t>
                      </a:r>
                      <a:r>
                        <a:rPr lang="ko-KR" altLang="en-US" sz="1400" b="1" baseline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물리환경에서 클라우드까지 전 영역 통합 지원</a:t>
                      </a:r>
                      <a:endParaRPr lang="ko-KR" altLang="en-US" sz="1400" b="1" baseline="300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35289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35289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a:t>솔루션 약함</a:t>
                      </a:r>
                    </a:p>
                  </a:txBody>
                  <a:tcPr marL="91448" marR="91448" marT="45709" marB="4570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  <p:sp>
        <p:nvSpPr>
          <p:cNvPr id="30775" name="제목 1">
            <a:extLst>
              <a:ext uri="{FF2B5EF4-FFF2-40B4-BE49-F238E27FC236}">
                <a16:creationId xmlns:a16="http://schemas.microsoft.com/office/drawing/2014/main" id="{543D6000-C8FF-4662-9DB2-3E7FCF942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1.2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제안시스템 특장점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DBABD88D-5132-4974-A135-D57856A6F316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1) OS,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 데이터 단일 통합 백업 관리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29EA402D-5036-4957-AD1B-C305FDCA92E8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32825" cy="79375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물리환경과 가상환경의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OS, VM, File, DB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백업과 복구를 가장 효과적으로 통합 관리할 수 있는 솔루션입니다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</a:t>
            </a:r>
            <a:endParaRPr lang="ko-KR" altLang="en-US" b="0" dirty="0">
              <a:solidFill>
                <a:schemeClr val="bg1">
                  <a:lumMod val="50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텍스트 개체 틀 2">
            <a:extLst>
              <a:ext uri="{FF2B5EF4-FFF2-40B4-BE49-F238E27FC236}">
                <a16:creationId xmlns:a16="http://schemas.microsoft.com/office/drawing/2014/main" id="{FE6B8A56-7B98-4C00-8DCA-FF8398D86CD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제안시스템 특장점</a:t>
            </a:r>
          </a:p>
        </p:txBody>
      </p:sp>
      <p:sp>
        <p:nvSpPr>
          <p:cNvPr id="32773" name="슬라이드 번호 개체 틀 5">
            <a:extLst>
              <a:ext uri="{FF2B5EF4-FFF2-40B4-BE49-F238E27FC236}">
                <a16:creationId xmlns:a16="http://schemas.microsoft.com/office/drawing/2014/main" id="{83E63366-0F1F-4F23-8010-EA904132F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FB02E2C-E50F-4202-ACEF-495BCA19FAE9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32774" name="제목 1">
            <a:extLst>
              <a:ext uri="{FF2B5EF4-FFF2-40B4-BE49-F238E27FC236}">
                <a16:creationId xmlns:a16="http://schemas.microsoft.com/office/drawing/2014/main" id="{234B03D8-F7CA-415C-B599-CD668A338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1.2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제안시스템 특장점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계속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7" name="텍스트 개체 틀 2">
            <a:extLst>
              <a:ext uri="{FF2B5EF4-FFF2-40B4-BE49-F238E27FC236}">
                <a16:creationId xmlns:a16="http://schemas.microsoft.com/office/drawing/2014/main" id="{0213644F-4C30-4C7F-BD84-CA11001C71EE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3)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유연한 확장성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28" name="텍스트 개체 틀 2">
            <a:extLst>
              <a:ext uri="{FF2B5EF4-FFF2-40B4-BE49-F238E27FC236}">
                <a16:creationId xmlns:a16="http://schemas.microsoft.com/office/drawing/2014/main" id="{750ADE4D-FCCB-4E7B-B2F5-FD5A183134DE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32825" cy="79375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 솔루션 기반으로 성능 및 용량 확장성이 극대화될 수 있는 스케일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-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아웃 형태의 구조로 고객사의 사업 확대 및 급격한 데이터 증가에도 다양한 형태로 손쉬운 확장이 가능한 비용 효율적인 구성입니다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(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별도 라이선스 비용 없음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A92739-3BD7-47D3-948E-25C19ADD1008}"/>
              </a:ext>
            </a:extLst>
          </p:cNvPr>
          <p:cNvGrpSpPr/>
          <p:nvPr/>
        </p:nvGrpSpPr>
        <p:grpSpPr>
          <a:xfrm>
            <a:off x="390525" y="2034088"/>
            <a:ext cx="9058275" cy="2919272"/>
            <a:chOff x="390525" y="2224088"/>
            <a:chExt cx="9058275" cy="4239271"/>
          </a:xfrm>
        </p:grpSpPr>
        <p:pic>
          <p:nvPicPr>
            <p:cNvPr id="32771" name="그림 76">
              <a:extLst>
                <a:ext uri="{FF2B5EF4-FFF2-40B4-BE49-F238E27FC236}">
                  <a16:creationId xmlns:a16="http://schemas.microsoft.com/office/drawing/2014/main" id="{32BCE79D-EBAA-496F-96FC-D935EED08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525" y="2224088"/>
              <a:ext cx="6765925" cy="3074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75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713EA8BF-552E-449E-B960-8A9C37A058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8" t="23624" r="17191" b="21207"/>
            <a:stretch>
              <a:fillRect/>
            </a:stretch>
          </p:blipFill>
          <p:spPr bwMode="auto">
            <a:xfrm>
              <a:off x="7602538" y="5108575"/>
              <a:ext cx="1196975" cy="61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더하기 기호 62">
              <a:extLst>
                <a:ext uri="{FF2B5EF4-FFF2-40B4-BE49-F238E27FC236}">
                  <a16:creationId xmlns:a16="http://schemas.microsoft.com/office/drawing/2014/main" id="{980F3810-95C8-4C1B-9A2D-F9F302D80167}"/>
                </a:ext>
              </a:extLst>
            </p:cNvPr>
            <p:cNvSpPr/>
            <p:nvPr/>
          </p:nvSpPr>
          <p:spPr bwMode="auto">
            <a:xfrm>
              <a:off x="4402138" y="5108575"/>
              <a:ext cx="660400" cy="585788"/>
            </a:xfrm>
            <a:prstGeom prst="mathPlus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Tahoma" panose="020B0604030504040204" pitchFamily="34" charset="0"/>
              </a:endParaRPr>
            </a:p>
          </p:txBody>
        </p:sp>
        <p:grpSp>
          <p:nvGrpSpPr>
            <p:cNvPr id="32777" name="그룹 63">
              <a:extLst>
                <a:ext uri="{FF2B5EF4-FFF2-40B4-BE49-F238E27FC236}">
                  <a16:creationId xmlns:a16="http://schemas.microsoft.com/office/drawing/2014/main" id="{C355ED7A-2C56-41DE-A734-110EC38769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19763" y="4868863"/>
              <a:ext cx="663575" cy="1217612"/>
              <a:chOff x="6488702" y="4185326"/>
              <a:chExt cx="802853" cy="1596373"/>
            </a:xfrm>
          </p:grpSpPr>
          <p:pic>
            <p:nvPicPr>
              <p:cNvPr id="32803" name="그림 64">
                <a:extLst>
                  <a:ext uri="{FF2B5EF4-FFF2-40B4-BE49-F238E27FC236}">
                    <a16:creationId xmlns:a16="http://schemas.microsoft.com/office/drawing/2014/main" id="{6940CAB9-353C-40B9-AE18-8C4C9B78CD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88703" y="4185326"/>
                <a:ext cx="773249" cy="746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6" name="Isosceles Triangle 50">
                <a:extLst>
                  <a:ext uri="{FF2B5EF4-FFF2-40B4-BE49-F238E27FC236}">
                    <a16:creationId xmlns:a16="http://schemas.microsoft.com/office/drawing/2014/main" id="{ADACB51C-480B-41C4-B332-C9C7A76DE7DC}"/>
                  </a:ext>
                </a:extLst>
              </p:cNvPr>
              <p:cNvSpPr/>
              <p:nvPr/>
            </p:nvSpPr>
            <p:spPr bwMode="auto">
              <a:xfrm rot="10800000">
                <a:off x="6488702" y="4901301"/>
                <a:ext cx="802853" cy="555712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80" tIns="34290" rIns="34290" bIns="68580" anchor="b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7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z="1200" spc="-3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Tahoma" panose="020B0604030504040204" pitchFamily="34" charset="0"/>
                </a:endParaRPr>
              </a:p>
            </p:txBody>
          </p:sp>
          <p:pic>
            <p:nvPicPr>
              <p:cNvPr id="32805" name="Picture 6">
                <a:extLst>
                  <a:ext uri="{FF2B5EF4-FFF2-40B4-BE49-F238E27FC236}">
                    <a16:creationId xmlns:a16="http://schemas.microsoft.com/office/drawing/2014/main" id="{86696BEE-DC5A-445E-BBD4-EF29E2B743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56896" y="5132099"/>
                <a:ext cx="636862" cy="64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TextBox 36">
                <a:extLst>
                  <a:ext uri="{FF2B5EF4-FFF2-40B4-BE49-F238E27FC236}">
                    <a16:creationId xmlns:a16="http://schemas.microsoft.com/office/drawing/2014/main" id="{76179A31-3361-4425-AF3C-A24A6BECC14F}"/>
                  </a:ext>
                </a:extLst>
              </p:cNvPr>
              <p:cNvSpPr txBox="1"/>
              <p:nvPr/>
            </p:nvSpPr>
            <p:spPr>
              <a:xfrm>
                <a:off x="6596261" y="4940845"/>
                <a:ext cx="607050" cy="26368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900" dirty="0">
                    <a:latin typeface="+mn-ea"/>
                    <a:cs typeface="Tahoma" panose="020B0604030504040204" pitchFamily="34" charset="0"/>
                  </a:rPr>
                  <a:t>백업 서버</a:t>
                </a:r>
                <a:endParaRPr lang="ru-RU" sz="900" dirty="0" err="1">
                  <a:latin typeface="+mn-ea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69" name="리본: 위로 기울어짐 68">
              <a:extLst>
                <a:ext uri="{FF2B5EF4-FFF2-40B4-BE49-F238E27FC236}">
                  <a16:creationId xmlns:a16="http://schemas.microsoft.com/office/drawing/2014/main" id="{123C071F-85E0-426E-9380-605925006E54}"/>
                </a:ext>
              </a:extLst>
            </p:cNvPr>
            <p:cNvSpPr/>
            <p:nvPr/>
          </p:nvSpPr>
          <p:spPr>
            <a:xfrm>
              <a:off x="4519613" y="4067174"/>
              <a:ext cx="4929187" cy="1069976"/>
            </a:xfrm>
            <a:prstGeom prst="ribbon2">
              <a:avLst>
                <a:gd name="adj1" fmla="val 23314"/>
                <a:gd name="adj2" fmla="val 75000"/>
              </a:avLst>
            </a:pr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600" b="1" dirty="0">
                  <a:solidFill>
                    <a:srgbClr val="FF0000"/>
                  </a:solidFill>
                  <a:latin typeface="+mn-ea"/>
                </a:rPr>
                <a:t>다양한 형태로 확장 가능</a:t>
              </a:r>
              <a:endParaRPr lang="en-US" altLang="ko-KR" sz="1600" b="1" dirty="0">
                <a:solidFill>
                  <a:srgbClr val="FF0000"/>
                </a:solidFill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05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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스케일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-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  <a:sym typeface="Wingdings" panose="05000000000000000000" pitchFamily="2" charset="2"/>
                </a:rPr>
                <a:t>아웃 형태로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성능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성능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+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소산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백업 장치 구축 가능 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별도 라이선스 비용 없음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)</a:t>
              </a:r>
              <a:endParaRPr lang="ko-KR" altLang="en-US" sz="105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2779" name="그림 69">
              <a:extLst>
                <a:ext uri="{FF2B5EF4-FFF2-40B4-BE49-F238E27FC236}">
                  <a16:creationId xmlns:a16="http://schemas.microsoft.com/office/drawing/2014/main" id="{2C04BB70-404E-41E0-A477-F4CDE9986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2237" y="5182713"/>
              <a:ext cx="717550" cy="809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0" name="Picture 12" descr="Data Tape Drive icon">
              <a:extLst>
                <a:ext uri="{FF2B5EF4-FFF2-40B4-BE49-F238E27FC236}">
                  <a16:creationId xmlns:a16="http://schemas.microsoft.com/office/drawing/2014/main" id="{891DE048-9E62-4106-86BB-941DBFECA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0305" y="5293839"/>
              <a:ext cx="252412" cy="230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1" name="Picture 12" descr="Data Tape Drive icon">
              <a:extLst>
                <a:ext uri="{FF2B5EF4-FFF2-40B4-BE49-F238E27FC236}">
                  <a16:creationId xmlns:a16="http://schemas.microsoft.com/office/drawing/2014/main" id="{92977734-BBAA-4950-AD2B-E8FDD0541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9612" y="5536727"/>
              <a:ext cx="2540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2" name="TextBox 73">
              <a:extLst>
                <a:ext uri="{FF2B5EF4-FFF2-40B4-BE49-F238E27FC236}">
                  <a16:creationId xmlns:a16="http://schemas.microsoft.com/office/drawing/2014/main" id="{B0246F1D-B6D1-4FE9-84AE-0251975FF7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9088" y="5768330"/>
              <a:ext cx="1208087" cy="67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200">
                  <a:latin typeface="+mn-ea"/>
                  <a:ea typeface="+mn-ea"/>
                </a:rPr>
                <a:t>DR</a:t>
              </a:r>
              <a:r>
                <a:rPr lang="ko-KR" altLang="en-US" sz="1200">
                  <a:latin typeface="+mn-ea"/>
                  <a:ea typeface="+mn-ea"/>
                </a:rPr>
                <a:t> 센터</a:t>
              </a:r>
              <a:endParaRPr lang="en-US" altLang="ko-KR" sz="1200">
                <a:latin typeface="+mn-ea"/>
                <a:ea typeface="+mn-ea"/>
              </a:endParaRP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200">
                  <a:latin typeface="+mn-ea"/>
                  <a:ea typeface="+mn-ea"/>
                </a:rPr>
                <a:t>소산</a:t>
              </a:r>
              <a:r>
                <a:rPr lang="en-US" altLang="ko-KR" sz="1200">
                  <a:latin typeface="+mn-ea"/>
                  <a:ea typeface="+mn-ea"/>
                </a:rPr>
                <a:t>/</a:t>
              </a:r>
              <a:r>
                <a:rPr lang="ko-KR" altLang="en-US" sz="1200">
                  <a:latin typeface="+mn-ea"/>
                  <a:ea typeface="+mn-ea"/>
                </a:rPr>
                <a:t>복제 확장</a:t>
              </a:r>
            </a:p>
          </p:txBody>
        </p:sp>
        <p:sp>
          <p:nvSpPr>
            <p:cNvPr id="32783" name="TextBox 74">
              <a:extLst>
                <a:ext uri="{FF2B5EF4-FFF2-40B4-BE49-F238E27FC236}">
                  <a16:creationId xmlns:a16="http://schemas.microsoft.com/office/drawing/2014/main" id="{01B0FFC5-D65F-4D11-825E-73082818CD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2938" y="5784205"/>
              <a:ext cx="1360487" cy="679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200">
                  <a:latin typeface="+mn-ea"/>
                  <a:ea typeface="+mn-ea"/>
                </a:rPr>
                <a:t>테이프 아웃</a:t>
              </a:r>
              <a:endParaRPr lang="en-US" altLang="ko-KR" sz="1200">
                <a:latin typeface="+mn-ea"/>
                <a:ea typeface="+mn-ea"/>
              </a:endParaRP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200">
                  <a:latin typeface="+mn-ea"/>
                  <a:ea typeface="+mn-ea"/>
                </a:rPr>
                <a:t>/</a:t>
              </a:r>
              <a:r>
                <a:rPr lang="ko-KR" altLang="en-US" sz="1200">
                  <a:latin typeface="+mn-ea"/>
                  <a:ea typeface="+mn-ea"/>
                </a:rPr>
                <a:t> 클라우드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8B7DDF5-202B-4B45-9C40-FEA9ED46A70F}"/>
                </a:ext>
              </a:extLst>
            </p:cNvPr>
            <p:cNvGrpSpPr/>
            <p:nvPr/>
          </p:nvGrpSpPr>
          <p:grpSpPr>
            <a:xfrm>
              <a:off x="492125" y="4429125"/>
              <a:ext cx="2187575" cy="1867240"/>
              <a:chOff x="492125" y="4429125"/>
              <a:chExt cx="2187575" cy="1867240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6000F7FA-0976-4FD2-B48A-201A0079948F}"/>
                  </a:ext>
                </a:extLst>
              </p:cNvPr>
              <p:cNvSpPr/>
              <p:nvPr/>
            </p:nvSpPr>
            <p:spPr>
              <a:xfrm>
                <a:off x="492125" y="4429125"/>
                <a:ext cx="2187575" cy="18176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32786" name="Picture 152">
                <a:extLst>
                  <a:ext uri="{FF2B5EF4-FFF2-40B4-BE49-F238E27FC236}">
                    <a16:creationId xmlns:a16="http://schemas.microsoft.com/office/drawing/2014/main" id="{79A9F3DB-31C6-463D-B031-D7FEE3818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13" y="4559300"/>
                <a:ext cx="631825" cy="549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7" name="Picture 152">
                <a:extLst>
                  <a:ext uri="{FF2B5EF4-FFF2-40B4-BE49-F238E27FC236}">
                    <a16:creationId xmlns:a16="http://schemas.microsoft.com/office/drawing/2014/main" id="{3D85D58A-5794-4230-8D98-381E9922FB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13" y="5427663"/>
                <a:ext cx="631825" cy="547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8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6E4DB460-BAD9-433A-B784-E71A0A87BB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150" y="4730750"/>
                <a:ext cx="427038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89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0A3E554C-52E4-4050-8762-12F2332BBA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6138" y="4545013"/>
                <a:ext cx="427037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0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A06BFAAE-C225-4ECD-8A17-A2FF1874F8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2150" y="5414963"/>
                <a:ext cx="427038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91" name="Picture 157" descr="\\amust.local\spb\Marketing\Graphics\Working\DIAGRAMS\Technical_Diagrams\veeam_icons\png\free datastore.png">
                <a:extLst>
                  <a:ext uri="{FF2B5EF4-FFF2-40B4-BE49-F238E27FC236}">
                    <a16:creationId xmlns:a16="http://schemas.microsoft.com/office/drawing/2014/main" id="{3624B6CB-787C-451B-889A-68B66C32B6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6138" y="5573713"/>
                <a:ext cx="427037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792" name="그룹 4">
                <a:extLst>
                  <a:ext uri="{FF2B5EF4-FFF2-40B4-BE49-F238E27FC236}">
                    <a16:creationId xmlns:a16="http://schemas.microsoft.com/office/drawing/2014/main" id="{ABD2D405-4E8D-43FA-929D-93492AB41E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2025" y="5143500"/>
                <a:ext cx="65088" cy="255588"/>
                <a:chOff x="1567544" y="5143625"/>
                <a:chExt cx="64672" cy="254969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FC4DF340-AF4F-43A6-86F6-74478D28B1A6}"/>
                    </a:ext>
                  </a:extLst>
                </p:cNvPr>
                <p:cNvSpPr/>
                <p:nvPr/>
              </p:nvSpPr>
              <p:spPr>
                <a:xfrm>
                  <a:off x="1567544" y="5143625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3DEEBC-9D57-4175-8186-F896FC4C018D}"/>
                    </a:ext>
                  </a:extLst>
                </p:cNvPr>
                <p:cNvSpPr/>
                <p:nvPr/>
              </p:nvSpPr>
              <p:spPr>
                <a:xfrm>
                  <a:off x="1567544" y="5240228"/>
                  <a:ext cx="64672" cy="63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3DBD81E-6980-4AA6-A9C8-1B2751AFBF07}"/>
                    </a:ext>
                  </a:extLst>
                </p:cNvPr>
                <p:cNvSpPr/>
                <p:nvPr/>
              </p:nvSpPr>
              <p:spPr>
                <a:xfrm>
                  <a:off x="1567544" y="5333664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32793" name="그룹 39">
                <a:extLst>
                  <a:ext uri="{FF2B5EF4-FFF2-40B4-BE49-F238E27FC236}">
                    <a16:creationId xmlns:a16="http://schemas.microsoft.com/office/drawing/2014/main" id="{936A579E-F0B8-4D08-8536-B4305ACE8E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76463" y="5143500"/>
                <a:ext cx="63500" cy="255588"/>
                <a:chOff x="1567544" y="5143625"/>
                <a:chExt cx="64672" cy="254969"/>
              </a:xfrm>
            </p:grpSpPr>
            <p:sp>
              <p:nvSpPr>
                <p:cNvPr id="41" name="타원 40">
                  <a:extLst>
                    <a:ext uri="{FF2B5EF4-FFF2-40B4-BE49-F238E27FC236}">
                      <a16:creationId xmlns:a16="http://schemas.microsoft.com/office/drawing/2014/main" id="{3D095118-4420-4B63-A89B-97BFEB54971E}"/>
                    </a:ext>
                  </a:extLst>
                </p:cNvPr>
                <p:cNvSpPr/>
                <p:nvPr/>
              </p:nvSpPr>
              <p:spPr>
                <a:xfrm>
                  <a:off x="1567544" y="5143625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D78C13EE-90D5-462F-9F9C-D41C80C5444C}"/>
                    </a:ext>
                  </a:extLst>
                </p:cNvPr>
                <p:cNvSpPr/>
                <p:nvPr/>
              </p:nvSpPr>
              <p:spPr>
                <a:xfrm>
                  <a:off x="1567544" y="5240228"/>
                  <a:ext cx="64672" cy="6334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4FC341B7-A7F2-4020-8B55-09E3AE9B507A}"/>
                    </a:ext>
                  </a:extLst>
                </p:cNvPr>
                <p:cNvSpPr/>
                <p:nvPr/>
              </p:nvSpPr>
              <p:spPr>
                <a:xfrm>
                  <a:off x="1567544" y="5333664"/>
                  <a:ext cx="64672" cy="649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200"/>
                    </a:spcAft>
                    <a:defRPr/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32794" name="TextBox 8">
                <a:extLst>
                  <a:ext uri="{FF2B5EF4-FFF2-40B4-BE49-F238E27FC236}">
                    <a16:creationId xmlns:a16="http://schemas.microsoft.com/office/drawing/2014/main" id="{2DEA5F5E-E138-4023-BD87-00DE4BF840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6688" y="5001079"/>
                <a:ext cx="398462" cy="37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latinLnBrk="0" hangingPunct="1">
                  <a:spcAft>
                    <a:spcPts val="200"/>
                  </a:spcAft>
                </a:pPr>
                <a:r>
                  <a:rPr lang="ko-KR" altLang="en-US" sz="1200">
                    <a:latin typeface="+mn-ea"/>
                    <a:ea typeface="+mn-ea"/>
                  </a:rPr>
                  <a:t>또는</a:t>
                </a:r>
              </a:p>
            </p:txBody>
          </p:sp>
          <p:sp>
            <p:nvSpPr>
              <p:cNvPr id="32795" name="TextBox 44">
                <a:extLst>
                  <a:ext uri="{FF2B5EF4-FFF2-40B4-BE49-F238E27FC236}">
                    <a16:creationId xmlns:a16="http://schemas.microsoft.com/office/drawing/2014/main" id="{4A56EBD4-74AD-427A-A5B2-0095639CFA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275" y="5922622"/>
                <a:ext cx="1939925" cy="37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200">
                    <a:latin typeface="+mn-ea"/>
                    <a:ea typeface="+mn-ea"/>
                  </a:rPr>
                  <a:t>유연한 무한 확장 제공</a:t>
                </a:r>
              </a:p>
            </p:txBody>
          </p:sp>
        </p:grpSp>
        <p:sp>
          <p:nvSpPr>
            <p:cNvPr id="46" name="더하기 기호 45">
              <a:extLst>
                <a:ext uri="{FF2B5EF4-FFF2-40B4-BE49-F238E27FC236}">
                  <a16:creationId xmlns:a16="http://schemas.microsoft.com/office/drawing/2014/main" id="{ECD70D82-9B4B-499A-A366-0851BEA04851}"/>
                </a:ext>
              </a:extLst>
            </p:cNvPr>
            <p:cNvSpPr/>
            <p:nvPr/>
          </p:nvSpPr>
          <p:spPr bwMode="auto">
            <a:xfrm>
              <a:off x="2644775" y="5108575"/>
              <a:ext cx="658813" cy="585788"/>
            </a:xfrm>
            <a:prstGeom prst="mathPlus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Ins="45720" bIns="91440" anchor="ctr"/>
            <a:lstStyle/>
            <a:p>
              <a:pPr algn="ctr" defTabSz="914099" eaLnBrk="1" latinLnBrk="1" hangingPunct="1">
                <a:defRPr/>
              </a:pPr>
              <a:endParaRPr lang="ko-KR" alt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Tahoma" panose="020B0604030504040204" pitchFamily="34" charset="0"/>
              </a:endParaRPr>
            </a:p>
          </p:txBody>
        </p:sp>
      </p:grpSp>
      <p:graphicFrame>
        <p:nvGraphicFramePr>
          <p:cNvPr id="45" name="표 2">
            <a:extLst>
              <a:ext uri="{FF2B5EF4-FFF2-40B4-BE49-F238E27FC236}">
                <a16:creationId xmlns:a16="http://schemas.microsoft.com/office/drawing/2014/main" id="{A9331B76-6D16-4DEE-B898-0F88C891E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56647"/>
              </p:ext>
            </p:extLst>
          </p:nvPr>
        </p:nvGraphicFramePr>
        <p:xfrm>
          <a:off x="381000" y="5008668"/>
          <a:ext cx="9154886" cy="149326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044039">
                  <a:extLst>
                    <a:ext uri="{9D8B030D-6E8A-4147-A177-3AD203B41FA5}">
                      <a16:colId xmlns:a16="http://schemas.microsoft.com/office/drawing/2014/main" val="2922183673"/>
                    </a:ext>
                  </a:extLst>
                </a:gridCol>
                <a:gridCol w="1282535">
                  <a:extLst>
                    <a:ext uri="{9D8B030D-6E8A-4147-A177-3AD203B41FA5}">
                      <a16:colId xmlns:a16="http://schemas.microsoft.com/office/drawing/2014/main" val="1368613629"/>
                    </a:ext>
                  </a:extLst>
                </a:gridCol>
                <a:gridCol w="1591294">
                  <a:extLst>
                    <a:ext uri="{9D8B030D-6E8A-4147-A177-3AD203B41FA5}">
                      <a16:colId xmlns:a16="http://schemas.microsoft.com/office/drawing/2014/main" val="1553666809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2779783231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425486384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43236722"/>
                    </a:ext>
                  </a:extLst>
                </a:gridCol>
              </a:tblGrid>
              <a:tr h="2954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임계치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증설 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최대 증설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382"/>
                  </a:ext>
                </a:extLst>
              </a:tr>
              <a:tr h="314543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하드웨어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자원 사용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80%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단일 도메인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500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 이상 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되면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백업 서버의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카탈로그인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MSSQL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을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Standard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에디션 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업그레이드 필요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스토리지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스토리지 사용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80%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2, 4, 6, 8, 10TB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+mn-ea"/>
                        </a:rPr>
                        <a:t>128TB (Expansion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+mn-ea"/>
                        </a:rPr>
                        <a:t>당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+mn-ea"/>
                        </a:rPr>
                        <a:t>)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+mn-ea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+mn-ea"/>
                        </a:rPr>
                        <a:t>960TB (8ea Expansion)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633911"/>
                  </a:ext>
                </a:extLst>
              </a:tr>
              <a:tr h="31454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소프트웨어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빔소프트웨어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라이선스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&gt; 100%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백업 대상 대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단일 도메인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2000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대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9204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텍스트 개체 틀 2">
            <a:extLst>
              <a:ext uri="{FF2B5EF4-FFF2-40B4-BE49-F238E27FC236}">
                <a16:creationId xmlns:a16="http://schemas.microsoft.com/office/drawing/2014/main" id="{214707F2-9FCF-4E88-A4F1-85141EA65A34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1. </a:t>
            </a:r>
            <a:r>
              <a:rPr lang="ko-KR" altLang="en-US" dirty="0"/>
              <a:t>제안시스템 특장점</a:t>
            </a:r>
          </a:p>
        </p:txBody>
      </p:sp>
      <p:sp>
        <p:nvSpPr>
          <p:cNvPr id="33795" name="슬라이드 번호 개체 틀 5">
            <a:extLst>
              <a:ext uri="{FF2B5EF4-FFF2-40B4-BE49-F238E27FC236}">
                <a16:creationId xmlns:a16="http://schemas.microsoft.com/office/drawing/2014/main" id="{2834CEC1-E36B-4A7E-A728-416DC60A94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5E29F13-3515-4FCD-9AD3-E45973784E16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33796" name="그룹 1">
            <a:extLst>
              <a:ext uri="{FF2B5EF4-FFF2-40B4-BE49-F238E27FC236}">
                <a16:creationId xmlns:a16="http://schemas.microsoft.com/office/drawing/2014/main" id="{F3014C12-ACA6-410F-966A-58410595C3D5}"/>
              </a:ext>
            </a:extLst>
          </p:cNvPr>
          <p:cNvGrpSpPr>
            <a:grpSpLocks/>
          </p:cNvGrpSpPr>
          <p:nvPr/>
        </p:nvGrpSpPr>
        <p:grpSpPr bwMode="auto">
          <a:xfrm>
            <a:off x="541338" y="2168525"/>
            <a:ext cx="8777287" cy="2551113"/>
            <a:chOff x="541624" y="1828552"/>
            <a:chExt cx="8776259" cy="4625405"/>
          </a:xfrm>
        </p:grpSpPr>
        <p:sp>
          <p:nvSpPr>
            <p:cNvPr id="7" name="모서리가 둥근 직사각형 82">
              <a:extLst>
                <a:ext uri="{FF2B5EF4-FFF2-40B4-BE49-F238E27FC236}">
                  <a16:creationId xmlns:a16="http://schemas.microsoft.com/office/drawing/2014/main" id="{635E40BE-61D2-499A-9245-48A316C91BBB}"/>
                </a:ext>
              </a:extLst>
            </p:cNvPr>
            <p:cNvSpPr/>
            <p:nvPr/>
          </p:nvSpPr>
          <p:spPr>
            <a:xfrm>
              <a:off x="541624" y="1828552"/>
              <a:ext cx="8776259" cy="2691197"/>
            </a:xfrm>
            <a:prstGeom prst="roundRect">
              <a:avLst>
                <a:gd name="adj" fmla="val 4537"/>
              </a:avLst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atin typeface="+mn-ea"/>
              </a:endParaRPr>
            </a:p>
          </p:txBody>
        </p:sp>
        <p:pic>
          <p:nvPicPr>
            <p:cNvPr id="33831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C7D0CA23-D9B8-43E4-83EE-CDAC047B1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240" y="3473965"/>
              <a:ext cx="777209" cy="74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2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C764033A-E014-4CE0-991E-B32D54A0F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0472" y="3470182"/>
              <a:ext cx="777209" cy="74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33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E58A7C5B-E8E2-4D00-B24D-CB989F7C2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565" y="3470182"/>
              <a:ext cx="777209" cy="743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8613EB1-22B6-4F09-BAD6-97C61BCC37E5}"/>
                </a:ext>
              </a:extLst>
            </p:cNvPr>
            <p:cNvSpPr/>
            <p:nvPr/>
          </p:nvSpPr>
          <p:spPr>
            <a:xfrm>
              <a:off x="938453" y="3138173"/>
              <a:ext cx="2692085" cy="19284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D9915EE-DCCD-45DA-A5B5-BCEAE6B14EAD}"/>
                </a:ext>
              </a:extLst>
            </p:cNvPr>
            <p:cNvSpPr/>
            <p:nvPr/>
          </p:nvSpPr>
          <p:spPr>
            <a:xfrm>
              <a:off x="938453" y="3331017"/>
              <a:ext cx="2692085" cy="10620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3836" name="그룹 14">
              <a:extLst>
                <a:ext uri="{FF2B5EF4-FFF2-40B4-BE49-F238E27FC236}">
                  <a16:creationId xmlns:a16="http://schemas.microsoft.com/office/drawing/2014/main" id="{323297BE-C296-49CC-BB89-E028DE985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1522" y="3463795"/>
              <a:ext cx="773249" cy="743672"/>
              <a:chOff x="3826717" y="2825063"/>
              <a:chExt cx="1183105" cy="1132053"/>
            </a:xfrm>
          </p:grpSpPr>
          <p:pic>
            <p:nvPicPr>
              <p:cNvPr id="33870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A693D1DE-FBFA-4D87-90FE-8CFCE514D2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A55AA6-11AF-43AD-9917-FE34CCFCBB93}"/>
                  </a:ext>
                </a:extLst>
              </p:cNvPr>
              <p:cNvSpPr/>
              <p:nvPr/>
            </p:nvSpPr>
            <p:spPr>
              <a:xfrm>
                <a:off x="3825943" y="3104902"/>
                <a:ext cx="1182756" cy="36366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3837" name="그룹 17">
              <a:extLst>
                <a:ext uri="{FF2B5EF4-FFF2-40B4-BE49-F238E27FC236}">
                  <a16:creationId xmlns:a16="http://schemas.microsoft.com/office/drawing/2014/main" id="{0E639BE2-AA23-4D55-803A-F5FF45CBD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80483" y="3463795"/>
              <a:ext cx="773249" cy="743672"/>
              <a:chOff x="3826717" y="2825063"/>
              <a:chExt cx="1183105" cy="1132053"/>
            </a:xfrm>
          </p:grpSpPr>
          <p:pic>
            <p:nvPicPr>
              <p:cNvPr id="33868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692D3926-1390-4AF0-ADFA-F8D9276DBD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86F8ACA-247A-43A0-B407-20ECBA060B5A}"/>
                  </a:ext>
                </a:extLst>
              </p:cNvPr>
              <p:cNvSpPr/>
              <p:nvPr/>
            </p:nvSpPr>
            <p:spPr>
              <a:xfrm>
                <a:off x="3825600" y="3104902"/>
                <a:ext cx="1185186" cy="36366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200"/>
                  </a:spcAft>
                  <a:defRPr/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3838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0666C21F-8700-40EC-A3F2-EB9DAE3E4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852" y="3459706"/>
              <a:ext cx="174127" cy="17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B2B40BF-A54B-4770-BCE6-F2369F5BE785}"/>
                </a:ext>
              </a:extLst>
            </p:cNvPr>
            <p:cNvSpPr/>
            <p:nvPr/>
          </p:nvSpPr>
          <p:spPr>
            <a:xfrm>
              <a:off x="3822602" y="3138173"/>
              <a:ext cx="1971444" cy="19284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5D5E377-3148-4394-A000-8C30F04D6401}"/>
                </a:ext>
              </a:extLst>
            </p:cNvPr>
            <p:cNvSpPr/>
            <p:nvPr/>
          </p:nvSpPr>
          <p:spPr>
            <a:xfrm>
              <a:off x="3822602" y="3331017"/>
              <a:ext cx="1971444" cy="1062088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3841" name="Picture 269">
              <a:extLst>
                <a:ext uri="{FF2B5EF4-FFF2-40B4-BE49-F238E27FC236}">
                  <a16:creationId xmlns:a16="http://schemas.microsoft.com/office/drawing/2014/main" id="{40BD79F5-5881-4146-8BB4-07E478728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5054" y="3543006"/>
              <a:ext cx="225522" cy="434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2" name="Picture 269">
              <a:extLst>
                <a:ext uri="{FF2B5EF4-FFF2-40B4-BE49-F238E27FC236}">
                  <a16:creationId xmlns:a16="http://schemas.microsoft.com/office/drawing/2014/main" id="{B4787C5E-77B7-4572-AC4C-45B29740C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4934" y="3552798"/>
              <a:ext cx="225522" cy="434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3" name="Picture 269">
              <a:extLst>
                <a:ext uri="{FF2B5EF4-FFF2-40B4-BE49-F238E27FC236}">
                  <a16:creationId xmlns:a16="http://schemas.microsoft.com/office/drawing/2014/main" id="{FA03E6D0-534A-4E4F-9BE6-445B94A6AF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4814" y="3553166"/>
              <a:ext cx="225522" cy="434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4" name="Picture 269">
              <a:extLst>
                <a:ext uri="{FF2B5EF4-FFF2-40B4-BE49-F238E27FC236}">
                  <a16:creationId xmlns:a16="http://schemas.microsoft.com/office/drawing/2014/main" id="{C9CEB7E5-1DCE-4AD3-BAFB-35FF794763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4694" y="3562958"/>
              <a:ext cx="225522" cy="434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5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B4267225-1CC7-43A5-90AD-2359569D3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1856" y="3466932"/>
              <a:ext cx="174127" cy="17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6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28C8025F-6AC9-4BF9-BC6D-F54C56ED3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8509" y="3465735"/>
              <a:ext cx="174127" cy="17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7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F1955899-8403-4295-A4B8-BA2FEC416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8389" y="3465735"/>
              <a:ext cx="174127" cy="17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48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A4E163BD-81B7-4597-B227-12AF1EE3C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380" y="3460986"/>
              <a:ext cx="174127" cy="174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774A204-C246-41AA-9E6E-CEDEB96F128D}"/>
                </a:ext>
              </a:extLst>
            </p:cNvPr>
            <p:cNvSpPr/>
            <p:nvPr/>
          </p:nvSpPr>
          <p:spPr>
            <a:xfrm>
              <a:off x="6824213" y="3129537"/>
              <a:ext cx="1549219" cy="195723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X86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물리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61A1A44-193C-4174-BA51-269C0ADE4408}"/>
                </a:ext>
              </a:extLst>
            </p:cNvPr>
            <p:cNvSpPr/>
            <p:nvPr/>
          </p:nvSpPr>
          <p:spPr>
            <a:xfrm>
              <a:off x="6824213" y="3325260"/>
              <a:ext cx="1549219" cy="1059209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3851" name="Picture 6" descr="C:\Users\sales\Desktop\windows-server.jpg">
              <a:extLst>
                <a:ext uri="{FF2B5EF4-FFF2-40B4-BE49-F238E27FC236}">
                  <a16:creationId xmlns:a16="http://schemas.microsoft.com/office/drawing/2014/main" id="{0DE8D56C-5122-4AD0-81F3-BFEDD2090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7" t="35896" r="10751" b="37027"/>
            <a:stretch>
              <a:fillRect/>
            </a:stretch>
          </p:blipFill>
          <p:spPr bwMode="auto">
            <a:xfrm>
              <a:off x="5107203" y="1947072"/>
              <a:ext cx="1693540" cy="333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2" name="Picture 7" descr="C:\Users\sales\Desktop\untitled.png">
              <a:extLst>
                <a:ext uri="{FF2B5EF4-FFF2-40B4-BE49-F238E27FC236}">
                  <a16:creationId xmlns:a16="http://schemas.microsoft.com/office/drawing/2014/main" id="{FC4F94C0-600C-4A46-B8F6-51E67C887E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0666" y="1880949"/>
              <a:ext cx="1008106" cy="370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3" name="Picture 8" descr="C:\Users\sales\Desktop\vmware_cloud_logo.jpg">
              <a:extLst>
                <a:ext uri="{FF2B5EF4-FFF2-40B4-BE49-F238E27FC236}">
                  <a16:creationId xmlns:a16="http://schemas.microsoft.com/office/drawing/2014/main" id="{BCF9732C-7867-484A-8890-759F0207C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704" y="1989469"/>
              <a:ext cx="790891" cy="39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4" name="Picture 2" descr="C:\Users\sales\Desktop\MicrosoftHyper-V-Logo.png">
              <a:extLst>
                <a:ext uri="{FF2B5EF4-FFF2-40B4-BE49-F238E27FC236}">
                  <a16:creationId xmlns:a16="http://schemas.microsoft.com/office/drawing/2014/main" id="{E2FB098D-B875-4D6C-B7C6-8FAE43609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2595" y="2341666"/>
              <a:ext cx="1128264" cy="374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5" name="Picture 2" descr="exchangeì ëí ì´ë¯¸ì§ ê²ìê²°ê³¼">
              <a:extLst>
                <a:ext uri="{FF2B5EF4-FFF2-40B4-BE49-F238E27FC236}">
                  <a16:creationId xmlns:a16="http://schemas.microsoft.com/office/drawing/2014/main" id="{18C88E43-C347-46B4-85D8-5E8EE41CC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036" y="2301548"/>
              <a:ext cx="1307483" cy="44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6" name="Picture 4" descr="active directoryì ëí ì´ë¯¸ì§ ê²ìê²°ê³¼">
              <a:extLst>
                <a:ext uri="{FF2B5EF4-FFF2-40B4-BE49-F238E27FC236}">
                  <a16:creationId xmlns:a16="http://schemas.microsoft.com/office/drawing/2014/main" id="{164A8D72-AD5C-4876-992C-04FC562AF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1131" y="2076897"/>
              <a:ext cx="1677206" cy="7920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7" name="Picture 6" descr="nutanixì ëí ì´ë¯¸ì§ ê²ìê²°ê³¼">
              <a:extLst>
                <a:ext uri="{FF2B5EF4-FFF2-40B4-BE49-F238E27FC236}">
                  <a16:creationId xmlns:a16="http://schemas.microsoft.com/office/drawing/2014/main" id="{A01992D3-3C0F-424E-BD2F-32BA47668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4919" y="1913842"/>
              <a:ext cx="713032" cy="50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8" name="Picture 8" descr="mssqlì ëí ì´ë¯¸ì§ ê²ìê²°ê³¼">
              <a:extLst>
                <a:ext uri="{FF2B5EF4-FFF2-40B4-BE49-F238E27FC236}">
                  <a16:creationId xmlns:a16="http://schemas.microsoft.com/office/drawing/2014/main" id="{D32B52F7-2B5F-4BD3-8DD8-DDA572D7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333" y="2162251"/>
              <a:ext cx="1172039" cy="564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59" name="Picture 10" descr="oracleì ëí ì´ë¯¸ì§ ê²ìê²°ê³¼">
              <a:extLst>
                <a:ext uri="{FF2B5EF4-FFF2-40B4-BE49-F238E27FC236}">
                  <a16:creationId xmlns:a16="http://schemas.microsoft.com/office/drawing/2014/main" id="{2B83C78D-383C-4288-9281-3B77FD24D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971" y="1852512"/>
              <a:ext cx="883560" cy="547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354DFF1E-6819-4430-BAB1-548111D81386}"/>
                </a:ext>
              </a:extLst>
            </p:cNvPr>
            <p:cNvSpPr/>
            <p:nvPr/>
          </p:nvSpPr>
          <p:spPr>
            <a:xfrm>
              <a:off x="762260" y="2375426"/>
              <a:ext cx="8520702" cy="2302628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 w="38100">
              <a:solidFill>
                <a:schemeClr val="bg1">
                  <a:alpha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91412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800" b="1" kern="0" dirty="0">
                  <a:solidFill>
                    <a:schemeClr val="tx1"/>
                  </a:solidFill>
                  <a:latin typeface="+mn-ea"/>
                </a:rPr>
                <a:t>물리서버 및 가상화 </a:t>
              </a:r>
              <a:r>
                <a:rPr lang="en-US" altLang="ko-KR" sz="2800" b="1" kern="0" dirty="0">
                  <a:solidFill>
                    <a:schemeClr val="tx1"/>
                  </a:solidFill>
                  <a:latin typeface="+mn-ea"/>
                </a:rPr>
                <a:t>VM</a:t>
              </a:r>
            </a:p>
            <a:p>
              <a:pPr algn="ctr" defTabSz="91412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kern="0" dirty="0">
                  <a:solidFill>
                    <a:schemeClr val="tx1"/>
                  </a:solidFill>
                  <a:latin typeface="+mn-ea"/>
                </a:rPr>
                <a:t>대당 라이선스</a:t>
              </a:r>
              <a:endParaRPr lang="en-US" altLang="ko-KR" sz="2000" kern="0" dirty="0">
                <a:solidFill>
                  <a:schemeClr val="tx1"/>
                </a:solidFill>
                <a:latin typeface="+mn-ea"/>
              </a:endParaRPr>
            </a:p>
            <a:p>
              <a:pPr algn="ctr" defTabSz="91412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단일 라이선스 및 에이전트로 </a:t>
              </a: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OS, 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 파일시스템</a:t>
              </a: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및</a:t>
              </a: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데이터베이스</a:t>
              </a: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백업 가능 </a:t>
              </a:r>
              <a:endParaRPr lang="en-US" altLang="ko-KR" sz="1100" kern="0" dirty="0">
                <a:solidFill>
                  <a:schemeClr val="tx1"/>
                </a:solidFill>
                <a:latin typeface="+mn-ea"/>
              </a:endParaRPr>
            </a:p>
            <a:p>
              <a:pPr algn="ctr" defTabSz="91412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– </a:t>
              </a:r>
              <a:r>
                <a:rPr lang="ko-KR" altLang="en-US" sz="1100" kern="0" dirty="0">
                  <a:solidFill>
                    <a:schemeClr val="tx1"/>
                  </a:solidFill>
                  <a:latin typeface="+mn-ea"/>
                </a:rPr>
                <a:t>온라인 백업 모듈 포함</a:t>
              </a:r>
              <a:r>
                <a:rPr lang="en-US" altLang="ko-KR" sz="1100" kern="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en-US" altLang="ko-KR" sz="2000" kern="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33861" name="그룹 44">
              <a:extLst>
                <a:ext uri="{FF2B5EF4-FFF2-40B4-BE49-F238E27FC236}">
                  <a16:creationId xmlns:a16="http://schemas.microsoft.com/office/drawing/2014/main" id="{D3E8930E-37F4-4866-A033-500F4219B6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51175" y="5561688"/>
              <a:ext cx="1803189" cy="892269"/>
              <a:chOff x="2139572" y="1803109"/>
              <a:chExt cx="1803189" cy="892269"/>
            </a:xfrm>
          </p:grpSpPr>
          <p:sp>
            <p:nvSpPr>
              <p:cNvPr id="46" name="Isosceles Triangle 50">
                <a:extLst>
                  <a:ext uri="{FF2B5EF4-FFF2-40B4-BE49-F238E27FC236}">
                    <a16:creationId xmlns:a16="http://schemas.microsoft.com/office/drawing/2014/main" id="{77AAAC16-0E56-4E57-8A6F-8154CCA0D506}"/>
                  </a:ext>
                </a:extLst>
              </p:cNvPr>
              <p:cNvSpPr/>
              <p:nvPr/>
            </p:nvSpPr>
            <p:spPr bwMode="auto">
              <a:xfrm rot="10800000">
                <a:off x="2139572" y="1803109"/>
                <a:ext cx="1803189" cy="555508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68580" tIns="34290" rIns="34290" bIns="68580" anchor="b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7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ru-RU" spc="-3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Tahoma" panose="020B0604030504040204" pitchFamily="34" charset="0"/>
                </a:endParaRPr>
              </a:p>
            </p:txBody>
          </p:sp>
          <p:pic>
            <p:nvPicPr>
              <p:cNvPr id="33866" name="Picture 6">
                <a:extLst>
                  <a:ext uri="{FF2B5EF4-FFF2-40B4-BE49-F238E27FC236}">
                    <a16:creationId xmlns:a16="http://schemas.microsoft.com/office/drawing/2014/main" id="{4CA55F79-CBC3-4B2E-9A4F-DD2CD8C465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8714" y="2045778"/>
                <a:ext cx="636862" cy="64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36">
                <a:extLst>
                  <a:ext uri="{FF2B5EF4-FFF2-40B4-BE49-F238E27FC236}">
                    <a16:creationId xmlns:a16="http://schemas.microsoft.com/office/drawing/2014/main" id="{991AE2A2-5DC1-449E-917D-AC5AA182E7BC}"/>
                  </a:ext>
                </a:extLst>
              </p:cNvPr>
              <p:cNvSpPr txBox="1"/>
              <p:nvPr/>
            </p:nvSpPr>
            <p:spPr>
              <a:xfrm>
                <a:off x="2745926" y="1840526"/>
                <a:ext cx="557780" cy="279013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>
                    <a:latin typeface="+mn-ea"/>
                    <a:cs typeface="Tahoma" panose="020B0604030504040204" pitchFamily="34" charset="0"/>
                  </a:rPr>
                  <a:t>백업 서버</a:t>
                </a:r>
                <a:endParaRPr lang="ru-RU" sz="1000" dirty="0" err="1">
                  <a:latin typeface="+mn-ea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33862" name="그림 48">
              <a:extLst>
                <a:ext uri="{FF2B5EF4-FFF2-40B4-BE49-F238E27FC236}">
                  <a16:creationId xmlns:a16="http://schemas.microsoft.com/office/drawing/2014/main" id="{05735AB3-227E-4347-B6FE-1AD0868E15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806" y="4846421"/>
              <a:ext cx="773249" cy="7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63" name="그림 49">
              <a:extLst>
                <a:ext uri="{FF2B5EF4-FFF2-40B4-BE49-F238E27FC236}">
                  <a16:creationId xmlns:a16="http://schemas.microsoft.com/office/drawing/2014/main" id="{B8CDC7FC-1B79-4A42-83D1-333C0756E7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4744" y="4845200"/>
              <a:ext cx="773249" cy="746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39" descr="화살표_4">
              <a:extLst>
                <a:ext uri="{FF2B5EF4-FFF2-40B4-BE49-F238E27FC236}">
                  <a16:creationId xmlns:a16="http://schemas.microsoft.com/office/drawing/2014/main" id="{6A719F63-EF0C-4C81-B325-D9D4AD2D2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2095036" y="4343244"/>
              <a:ext cx="5669433" cy="1020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797" name="제목 1">
            <a:extLst>
              <a:ext uri="{FF2B5EF4-FFF2-40B4-BE49-F238E27FC236}">
                <a16:creationId xmlns:a16="http://schemas.microsoft.com/office/drawing/2014/main" id="{2C89F55D-B70D-4052-A5F6-A5496EE85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1.2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제안시스템 특장점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계속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53" name="텍스트 개체 틀 2">
            <a:extLst>
              <a:ext uri="{FF2B5EF4-FFF2-40B4-BE49-F238E27FC236}">
                <a16:creationId xmlns:a16="http://schemas.microsoft.com/office/drawing/2014/main" id="{5F9BB590-FB4D-49D8-9162-BDC618093248}"/>
              </a:ext>
            </a:extLst>
          </p:cNvPr>
          <p:cNvSpPr txBox="1">
            <a:spLocks/>
          </p:cNvSpPr>
          <p:nvPr/>
        </p:nvSpPr>
        <p:spPr>
          <a:xfrm>
            <a:off x="388938" y="1079500"/>
            <a:ext cx="9255125" cy="288925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4)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비용 절감 라이선스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31BDEAD6-B909-4027-8141-11C9EC8F11A4}"/>
              </a:ext>
            </a:extLst>
          </p:cNvPr>
          <p:cNvSpPr txBox="1">
            <a:spLocks/>
          </p:cNvSpPr>
          <p:nvPr/>
        </p:nvSpPr>
        <p:spPr>
          <a:xfrm>
            <a:off x="641350" y="1363663"/>
            <a:ext cx="8640763" cy="79375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빔 소프트웨어는 업계 유일의 통합 백업 솔루션으로 단일 제품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라이선스를 통해 모든 가상화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데이터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(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데이터 베이스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어플리케이션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), OS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백업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(BMR)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에 대한 보호가 가능한 구성을 제공합니다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교차 사용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지원하며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,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 별도의 데이터베이스 및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OS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추가 라이선스를 필요로 하지 않습니다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  <a:cs typeface="Tahoma" panose="020B0604030504040204" pitchFamily="34" charset="0"/>
              </a:rPr>
              <a:t>. </a:t>
            </a:r>
          </a:p>
        </p:txBody>
      </p:sp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9DD3F6AD-8AA5-4200-9131-0DE55E26D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809838"/>
              </p:ext>
            </p:extLst>
          </p:nvPr>
        </p:nvGraphicFramePr>
        <p:xfrm>
          <a:off x="381000" y="4937125"/>
          <a:ext cx="9144000" cy="1444625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292218367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6861362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5536668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797832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548638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71248738"/>
                    </a:ext>
                  </a:extLst>
                </a:gridCol>
              </a:tblGrid>
              <a:tr h="41795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지원 플랫폼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구매 단위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에디션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bg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9382"/>
                  </a:ext>
                </a:extLst>
              </a:tr>
              <a:tr h="102666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인스턴스 라이선스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년 과금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X86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시스템</a:t>
                      </a:r>
                      <a:endParaRPr lang="en-US" altLang="ko-KR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가상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물리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퍼블릭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에이전트 설치 대상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개 인스턴스</a:t>
                      </a: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Standard </a:t>
                      </a: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Enterprise </a:t>
                      </a:r>
                    </a:p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Enterprise Plus 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</a:txBody>
                  <a:tcPr marL="68580" marR="68580" marT="34301" marB="343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6030" rtl="0" eaLnBrk="1" fontAlgn="auto" latinLnBrk="1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3920456"/>
                  </a:ext>
                </a:extLst>
              </a:tr>
            </a:tbl>
          </a:graphicData>
        </a:graphic>
      </p:graphicFrame>
      <p:pic>
        <p:nvPicPr>
          <p:cNvPr id="33829" name="그림 4">
            <a:extLst>
              <a:ext uri="{FF2B5EF4-FFF2-40B4-BE49-F238E27FC236}">
                <a16:creationId xmlns:a16="http://schemas.microsoft.com/office/drawing/2014/main" id="{037FCE94-B433-4F36-BF9B-90FFCD80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3775075"/>
            <a:ext cx="14160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번호 개체 틀 1">
            <a:extLst>
              <a:ext uri="{FF2B5EF4-FFF2-40B4-BE49-F238E27FC236}">
                <a16:creationId xmlns:a16="http://schemas.microsoft.com/office/drawing/2014/main" id="{F8D681F9-8081-4A37-8C8B-182008BD69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6832ABB-11B5-4D12-B2C9-17D5DDB8553C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8" name="그룹 11">
            <a:extLst>
              <a:ext uri="{FF2B5EF4-FFF2-40B4-BE49-F238E27FC236}">
                <a16:creationId xmlns:a16="http://schemas.microsoft.com/office/drawing/2014/main" id="{8C56ACB7-B91A-4E5A-9457-DDC80AB3E68E}"/>
              </a:ext>
            </a:extLst>
          </p:cNvPr>
          <p:cNvGrpSpPr>
            <a:grpSpLocks/>
          </p:cNvGrpSpPr>
          <p:nvPr/>
        </p:nvGrpSpPr>
        <p:grpSpPr bwMode="auto">
          <a:xfrm>
            <a:off x="1333500" y="3053842"/>
            <a:ext cx="7239000" cy="1006976"/>
            <a:chOff x="440270" y="3552281"/>
            <a:chExt cx="7238263" cy="1008000"/>
          </a:xfrm>
        </p:grpSpPr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884D01EC-A15E-42D5-8070-9F8BA5C44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466" y="3552281"/>
              <a:ext cx="4233067" cy="10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Aft>
                  <a:spcPts val="200"/>
                </a:spcAft>
              </a:pPr>
              <a:endParaRPr lang="ko-KR" altLang="en-US" sz="1200" b="1" dirty="0">
                <a:latin typeface="+mn-ea"/>
                <a:ea typeface="+mn-ea"/>
              </a:endParaRP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51F40130-62E6-4EE5-B4FF-BEC48B773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270" y="3714101"/>
              <a:ext cx="5850475" cy="688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marL="400050" indent="-4000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742950" indent="-742950" eaLnBrk="1" latinLnBrk="0" hangingPunct="1">
                <a:spcAft>
                  <a:spcPts val="200"/>
                </a:spcAft>
                <a:buFont typeface="+mj-lt"/>
                <a:buAutoNum type="arabicPeriod" startAt="2"/>
              </a:pPr>
              <a:r>
                <a:rPr lang="ko-KR" altLang="en-US" sz="4000" b="1" dirty="0">
                  <a:latin typeface="+mn-ea"/>
                  <a:ea typeface="+mn-ea"/>
                </a:rPr>
                <a:t>시스템 구축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47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3F58DD-0A8E-4409-994C-2177930616D1}"/>
              </a:ext>
            </a:extLst>
          </p:cNvPr>
          <p:cNvSpPr/>
          <p:nvPr/>
        </p:nvSpPr>
        <p:spPr>
          <a:xfrm>
            <a:off x="2766950" y="1736725"/>
            <a:ext cx="6758049" cy="478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819" name="텍스트 개체 틀 3">
            <a:extLst>
              <a:ext uri="{FF2B5EF4-FFF2-40B4-BE49-F238E27FC236}">
                <a16:creationId xmlns:a16="http://schemas.microsoft.com/office/drawing/2014/main" id="{F28429B7-CC52-40BF-A98E-D7B16703F68E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>
                <a:latin typeface="+mn-ea"/>
              </a:rPr>
              <a:t>2.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34820" name="슬라이드 번호 개체 틀 6">
            <a:extLst>
              <a:ext uri="{FF2B5EF4-FFF2-40B4-BE49-F238E27FC236}">
                <a16:creationId xmlns:a16="http://schemas.microsoft.com/office/drawing/2014/main" id="{BC416B2B-622E-41EC-8E9E-DE048A08FBA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197CDB-9523-445F-A727-52BB165623AA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34821" name="제목 1">
            <a:extLst>
              <a:ext uri="{FF2B5EF4-FFF2-40B4-BE49-F238E27FC236}">
                <a16:creationId xmlns:a16="http://schemas.microsoft.com/office/drawing/2014/main" id="{9B76B0B4-473E-47C7-A15E-9B2BFBCF4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2.1 As-Is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백업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구성</a:t>
            </a:r>
          </a:p>
        </p:txBody>
      </p:sp>
      <p:sp>
        <p:nvSpPr>
          <p:cNvPr id="78" name="텍스트 개체 틀 2">
            <a:extLst>
              <a:ext uri="{FF2B5EF4-FFF2-40B4-BE49-F238E27FC236}">
                <a16:creationId xmlns:a16="http://schemas.microsoft.com/office/drawing/2014/main" id="{7D1124F6-711E-4ACE-8240-5C22E203D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79500"/>
            <a:ext cx="9144000" cy="1081088"/>
          </a:xfrm>
        </p:spPr>
        <p:txBody>
          <a:bodyPr/>
          <a:lstStyle/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현 고객사는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ASG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사의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TINA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제품을 사용하여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ERP,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가상화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, x86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시스템 데이터를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Quantum VTL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차 백업 후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차로 연구동의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PTL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로 데이터 복제 및 소산을 수행합니다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4853" name="그룹 89">
            <a:extLst>
              <a:ext uri="{FF2B5EF4-FFF2-40B4-BE49-F238E27FC236}">
                <a16:creationId xmlns:a16="http://schemas.microsoft.com/office/drawing/2014/main" id="{F5B01599-8248-43A2-A97D-C2DA1199E58E}"/>
              </a:ext>
            </a:extLst>
          </p:cNvPr>
          <p:cNvGrpSpPr>
            <a:grpSpLocks/>
          </p:cNvGrpSpPr>
          <p:nvPr/>
        </p:nvGrpSpPr>
        <p:grpSpPr bwMode="auto">
          <a:xfrm>
            <a:off x="4676377" y="3100674"/>
            <a:ext cx="735485" cy="795973"/>
            <a:chOff x="3826717" y="2825063"/>
            <a:chExt cx="1183105" cy="1132053"/>
          </a:xfrm>
        </p:grpSpPr>
        <p:pic>
          <p:nvPicPr>
            <p:cNvPr id="3489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956E2FE0-2446-4F8D-9871-C693E69DB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78184FC-7CE0-4CFC-BCD5-407326BE9002}"/>
                </a:ext>
              </a:extLst>
            </p:cNvPr>
            <p:cNvSpPr/>
            <p:nvPr/>
          </p:nvSpPr>
          <p:spPr>
            <a:xfrm>
              <a:off x="3827257" y="3108070"/>
              <a:ext cx="1182344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854" name="그룹 92">
            <a:extLst>
              <a:ext uri="{FF2B5EF4-FFF2-40B4-BE49-F238E27FC236}">
                <a16:creationId xmlns:a16="http://schemas.microsoft.com/office/drawing/2014/main" id="{9255088D-E646-4B54-8722-F98BA3430337}"/>
              </a:ext>
            </a:extLst>
          </p:cNvPr>
          <p:cNvGrpSpPr>
            <a:grpSpLocks/>
          </p:cNvGrpSpPr>
          <p:nvPr/>
        </p:nvGrpSpPr>
        <p:grpSpPr bwMode="auto">
          <a:xfrm>
            <a:off x="5493388" y="3100674"/>
            <a:ext cx="735485" cy="795973"/>
            <a:chOff x="3826717" y="2825063"/>
            <a:chExt cx="1183105" cy="1132053"/>
          </a:xfrm>
        </p:grpSpPr>
        <p:pic>
          <p:nvPicPr>
            <p:cNvPr id="34888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8FB919B6-68FF-4FC5-8DA1-DB236E9E1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9901575-CBFC-45C3-9076-D1442C0E3F56}"/>
                </a:ext>
              </a:extLst>
            </p:cNvPr>
            <p:cNvSpPr/>
            <p:nvPr/>
          </p:nvSpPr>
          <p:spPr>
            <a:xfrm>
              <a:off x="3825591" y="3108070"/>
              <a:ext cx="1184899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4856" name="Picture 269">
            <a:extLst>
              <a:ext uri="{FF2B5EF4-FFF2-40B4-BE49-F238E27FC236}">
                <a16:creationId xmlns:a16="http://schemas.microsoft.com/office/drawing/2014/main" id="{61DEE361-4FE9-48DD-98B6-7E3FE857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22" y="308612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269">
            <a:extLst>
              <a:ext uri="{FF2B5EF4-FFF2-40B4-BE49-F238E27FC236}">
                <a16:creationId xmlns:a16="http://schemas.microsoft.com/office/drawing/2014/main" id="{920C563D-40BC-484F-A5C0-C22AD4F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68" y="309660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8" name="Picture 269">
            <a:extLst>
              <a:ext uri="{FF2B5EF4-FFF2-40B4-BE49-F238E27FC236}">
                <a16:creationId xmlns:a16="http://schemas.microsoft.com/office/drawing/2014/main" id="{6E428B62-BF9D-4318-9A20-F38F3254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13" y="3096999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9" name="Picture 269">
            <a:extLst>
              <a:ext uri="{FF2B5EF4-FFF2-40B4-BE49-F238E27FC236}">
                <a16:creationId xmlns:a16="http://schemas.microsoft.com/office/drawing/2014/main" id="{3C9638DF-4A57-45B0-AE63-FC5B0DCE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59" y="3107480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9B833C1-E1A5-4509-8345-1C1FDF59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996" y="3004701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E2166F6-6017-426D-BCF4-24788CC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72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604053E1-38F2-4B39-A7C7-38DAD7FF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418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3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02462C1-3F61-4D74-AECB-5C81C0F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95" y="2998336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B05AFF1-CD67-4794-AC67-2283A3FFF320}"/>
              </a:ext>
            </a:extLst>
          </p:cNvPr>
          <p:cNvSpPr/>
          <p:nvPr/>
        </p:nvSpPr>
        <p:spPr bwMode="auto">
          <a:xfrm>
            <a:off x="7965334" y="2644026"/>
            <a:ext cx="1474788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1A679E-D415-499D-970C-DB060B683BEA}"/>
              </a:ext>
            </a:extLst>
          </p:cNvPr>
          <p:cNvSpPr/>
          <p:nvPr/>
        </p:nvSpPr>
        <p:spPr bwMode="auto">
          <a:xfrm>
            <a:off x="7965334" y="2851988"/>
            <a:ext cx="1474788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6CCC7F8-2A2E-4131-B804-60A19488E7AE}"/>
              </a:ext>
            </a:extLst>
          </p:cNvPr>
          <p:cNvCxnSpPr>
            <a:cxnSpLocks/>
          </p:cNvCxnSpPr>
          <p:nvPr/>
        </p:nvCxnSpPr>
        <p:spPr bwMode="auto">
          <a:xfrm>
            <a:off x="3013942" y="2220163"/>
            <a:ext cx="6034808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4141B84-A420-4C9F-8288-035D61F5445E}"/>
              </a:ext>
            </a:extLst>
          </p:cNvPr>
          <p:cNvCxnSpPr>
            <a:cxnSpLocks/>
            <a:endCxn id="105" idx="0"/>
          </p:cNvCxnSpPr>
          <p:nvPr/>
        </p:nvCxnSpPr>
        <p:spPr bwMode="auto">
          <a:xfrm>
            <a:off x="8701934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47F6EE0-5A18-4F00-92E3-4B502429BCD9}"/>
              </a:ext>
            </a:extLst>
          </p:cNvPr>
          <p:cNvSpPr txBox="1"/>
          <p:nvPr/>
        </p:nvSpPr>
        <p:spPr bwMode="auto">
          <a:xfrm>
            <a:off x="8708284" y="2199841"/>
            <a:ext cx="788988" cy="467683"/>
          </a:xfrm>
          <a:prstGeom prst="rect">
            <a:avLst/>
          </a:prstGeom>
          <a:noFill/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1Gbps</a:t>
            </a:r>
          </a:p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Network</a:t>
            </a:r>
            <a:endParaRPr lang="ko-KR" altLang="en-US" sz="1200" dirty="0" err="1">
              <a:latin typeface="+mn-ea"/>
              <a:ea typeface="+mn-ea"/>
            </a:endParaRPr>
          </a:p>
        </p:txBody>
      </p:sp>
      <p:pic>
        <p:nvPicPr>
          <p:cNvPr id="34876" name="Picture 269">
            <a:extLst>
              <a:ext uri="{FF2B5EF4-FFF2-40B4-BE49-F238E27FC236}">
                <a16:creationId xmlns:a16="http://schemas.microsoft.com/office/drawing/2014/main" id="{621CE905-5BB9-4019-938B-A293CE52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662" y="296773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D5CAF17-E4FC-4E94-90FE-91B4875C58D1}"/>
              </a:ext>
            </a:extLst>
          </p:cNvPr>
          <p:cNvSpPr/>
          <p:nvPr/>
        </p:nvSpPr>
        <p:spPr bwMode="auto">
          <a:xfrm>
            <a:off x="6393233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HP-UX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서버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985F09A-2F2E-453E-8373-A45B55480023}"/>
              </a:ext>
            </a:extLst>
          </p:cNvPr>
          <p:cNvSpPr/>
          <p:nvPr/>
        </p:nvSpPr>
        <p:spPr bwMode="auto">
          <a:xfrm>
            <a:off x="6393233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288C667-A2C1-4D9F-90C4-9C15441BE102}"/>
              </a:ext>
            </a:extLst>
          </p:cNvPr>
          <p:cNvCxnSpPr>
            <a:cxnSpLocks/>
          </p:cNvCxnSpPr>
          <p:nvPr/>
        </p:nvCxnSpPr>
        <p:spPr bwMode="auto">
          <a:xfrm>
            <a:off x="7155583" y="2204150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6" name="TextBox 140">
            <a:extLst>
              <a:ext uri="{FF2B5EF4-FFF2-40B4-BE49-F238E27FC236}">
                <a16:creationId xmlns:a16="http://schemas.microsoft.com/office/drawing/2014/main" id="{662E77CC-99A4-4383-A025-39F85290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60" y="6060715"/>
            <a:ext cx="1552495" cy="25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 dirty="0">
                <a:latin typeface="+mn-ea"/>
                <a:ea typeface="+mn-ea"/>
              </a:rPr>
              <a:t>Quantum VTL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57003-055B-45CB-A5C2-1F3D281D6E07}"/>
              </a:ext>
            </a:extLst>
          </p:cNvPr>
          <p:cNvSpPr txBox="1"/>
          <p:nvPr/>
        </p:nvSpPr>
        <p:spPr>
          <a:xfrm>
            <a:off x="4383424" y="1842223"/>
            <a:ext cx="3525100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rgbClr val="00B336"/>
                </a:solidFill>
                <a:latin typeface="+mn-ea"/>
                <a:ea typeface="+mn-ea"/>
              </a:rPr>
              <a:t>세종공업 데이터센터</a:t>
            </a:r>
            <a:endParaRPr lang="ko-KR" altLang="en-US" sz="1200" b="1" dirty="0">
              <a:solidFill>
                <a:srgbClr val="00B336"/>
              </a:solidFill>
              <a:latin typeface="+mn-ea"/>
              <a:ea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220C78F-4B82-4929-B06D-B205557E5E47}"/>
              </a:ext>
            </a:extLst>
          </p:cNvPr>
          <p:cNvSpPr/>
          <p:nvPr/>
        </p:nvSpPr>
        <p:spPr bwMode="auto">
          <a:xfrm>
            <a:off x="4611774" y="2644026"/>
            <a:ext cx="1684189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Hyper-V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5DCCE91-718C-43D1-AF06-1468FCC6B1AF}"/>
              </a:ext>
            </a:extLst>
          </p:cNvPr>
          <p:cNvSpPr/>
          <p:nvPr/>
        </p:nvSpPr>
        <p:spPr bwMode="auto">
          <a:xfrm>
            <a:off x="4611774" y="2851988"/>
            <a:ext cx="1684189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 descr="Image result for hp-ux logo">
            <a:extLst>
              <a:ext uri="{FF2B5EF4-FFF2-40B4-BE49-F238E27FC236}">
                <a16:creationId xmlns:a16="http://schemas.microsoft.com/office/drawing/2014/main" id="{F9DFA783-31E6-42B4-AC47-A87CF5F9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84" y="3577965"/>
            <a:ext cx="697899" cy="3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ap for oracle">
            <a:extLst>
              <a:ext uri="{FF2B5EF4-FFF2-40B4-BE49-F238E27FC236}">
                <a16:creationId xmlns:a16="http://schemas.microsoft.com/office/drawing/2014/main" id="{A55F510F-9511-4748-B5AC-AB5FE8F5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4" y="3598393"/>
            <a:ext cx="574843" cy="3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quantum VTL">
            <a:extLst>
              <a:ext uri="{FF2B5EF4-FFF2-40B4-BE49-F238E27FC236}">
                <a16:creationId xmlns:a16="http://schemas.microsoft.com/office/drawing/2014/main" id="{201FE604-A232-4A5B-91BD-8C8D0A0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8" y="5321470"/>
            <a:ext cx="1729468" cy="73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69">
            <a:extLst>
              <a:ext uri="{FF2B5EF4-FFF2-40B4-BE49-F238E27FC236}">
                <a16:creationId xmlns:a16="http://schemas.microsoft.com/office/drawing/2014/main" id="{C6D986D9-257C-498B-8B2F-CD00E695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0682" y="2995773"/>
            <a:ext cx="539195" cy="8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587C805-7400-481F-B050-8AD69C287147}"/>
              </a:ext>
            </a:extLst>
          </p:cNvPr>
          <p:cNvSpPr/>
          <p:nvPr/>
        </p:nvSpPr>
        <p:spPr bwMode="auto">
          <a:xfrm>
            <a:off x="3013942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TINA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백업 서버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44E5549-F7DA-44CA-9742-4C14EA1E86A1}"/>
              </a:ext>
            </a:extLst>
          </p:cNvPr>
          <p:cNvSpPr/>
          <p:nvPr/>
        </p:nvSpPr>
        <p:spPr bwMode="auto">
          <a:xfrm>
            <a:off x="3013942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0" name="Picture 274">
            <a:extLst>
              <a:ext uri="{FF2B5EF4-FFF2-40B4-BE49-F238E27FC236}">
                <a16:creationId xmlns:a16="http://schemas.microsoft.com/office/drawing/2014/main" id="{BAE083CF-5F56-4BB4-BAC3-DB3B901D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43" y="4563404"/>
            <a:ext cx="1234621" cy="2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CACB678-B184-4631-83A5-247CB36CFA0B}"/>
              </a:ext>
            </a:extLst>
          </p:cNvPr>
          <p:cNvCxnSpPr>
            <a:cxnSpLocks/>
            <a:stCxn id="129" idx="2"/>
            <a:endCxn id="130" idx="0"/>
          </p:cNvCxnSpPr>
          <p:nvPr/>
        </p:nvCxnSpPr>
        <p:spPr bwMode="auto">
          <a:xfrm flipH="1">
            <a:off x="3744654" y="3985463"/>
            <a:ext cx="6682" cy="577941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0E2353-559C-4FFA-8D56-D60CC5ECB45D}"/>
              </a:ext>
            </a:extLst>
          </p:cNvPr>
          <p:cNvCxnSpPr>
            <a:cxnSpLocks/>
            <a:stCxn id="130" idx="2"/>
            <a:endCxn id="2054" idx="0"/>
          </p:cNvCxnSpPr>
          <p:nvPr/>
        </p:nvCxnSpPr>
        <p:spPr bwMode="auto">
          <a:xfrm flipH="1">
            <a:off x="3743352" y="4770820"/>
            <a:ext cx="1302" cy="55065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14B41B-561D-40B7-8CBC-064B6243732E}"/>
              </a:ext>
            </a:extLst>
          </p:cNvPr>
          <p:cNvSpPr txBox="1"/>
          <p:nvPr/>
        </p:nvSpPr>
        <p:spPr>
          <a:xfrm>
            <a:off x="4361964" y="4537304"/>
            <a:ext cx="1017929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b="1" dirty="0"/>
              <a:t>SAN Switch</a:t>
            </a:r>
            <a:endParaRPr lang="ko-KR" altLang="en-US" sz="1200" b="1" dirty="0" err="1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7F78EDD-4171-4DC2-839B-60C68E16EFD8}"/>
              </a:ext>
            </a:extLst>
          </p:cNvPr>
          <p:cNvCxnSpPr>
            <a:cxnSpLocks/>
          </p:cNvCxnSpPr>
          <p:nvPr/>
        </p:nvCxnSpPr>
        <p:spPr bwMode="auto">
          <a:xfrm>
            <a:off x="5411725" y="221533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552A7FC-7F54-4315-AE95-5BED71DC40EF}"/>
              </a:ext>
            </a:extLst>
          </p:cNvPr>
          <p:cNvCxnSpPr>
            <a:cxnSpLocks/>
          </p:cNvCxnSpPr>
          <p:nvPr/>
        </p:nvCxnSpPr>
        <p:spPr bwMode="auto">
          <a:xfrm>
            <a:off x="3751336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2CE59B8-9780-447A-80AB-2C6C36977523}"/>
              </a:ext>
            </a:extLst>
          </p:cNvPr>
          <p:cNvSpPr/>
          <p:nvPr/>
        </p:nvSpPr>
        <p:spPr>
          <a:xfrm>
            <a:off x="365309" y="1736725"/>
            <a:ext cx="2281942" cy="478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9" name="Picture 269">
            <a:extLst>
              <a:ext uri="{FF2B5EF4-FFF2-40B4-BE49-F238E27FC236}">
                <a16:creationId xmlns:a16="http://schemas.microsoft.com/office/drawing/2014/main" id="{FA29A9A5-BABA-4F0F-856D-EBCA4B13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7766" y="2995773"/>
            <a:ext cx="539195" cy="8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DA4F162-6048-42B2-B117-1A3C31E10192}"/>
              </a:ext>
            </a:extLst>
          </p:cNvPr>
          <p:cNvSpPr/>
          <p:nvPr/>
        </p:nvSpPr>
        <p:spPr bwMode="auto">
          <a:xfrm>
            <a:off x="771026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TINA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백업 서버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E703FE4-6904-4CC5-A1D2-9CDC8238FDDB}"/>
              </a:ext>
            </a:extLst>
          </p:cNvPr>
          <p:cNvSpPr/>
          <p:nvPr/>
        </p:nvSpPr>
        <p:spPr bwMode="auto">
          <a:xfrm>
            <a:off x="771026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2" name="그룹 144">
            <a:extLst>
              <a:ext uri="{FF2B5EF4-FFF2-40B4-BE49-F238E27FC236}">
                <a16:creationId xmlns:a16="http://schemas.microsoft.com/office/drawing/2014/main" id="{43F955CD-5452-46FC-84B8-C79D65240EA3}"/>
              </a:ext>
            </a:extLst>
          </p:cNvPr>
          <p:cNvGrpSpPr>
            <a:grpSpLocks/>
          </p:cNvGrpSpPr>
          <p:nvPr/>
        </p:nvGrpSpPr>
        <p:grpSpPr bwMode="auto">
          <a:xfrm>
            <a:off x="1085891" y="4883963"/>
            <a:ext cx="840777" cy="793701"/>
            <a:chOff x="2428415" y="5141663"/>
            <a:chExt cx="883948" cy="741549"/>
          </a:xfrm>
        </p:grpSpPr>
        <p:pic>
          <p:nvPicPr>
            <p:cNvPr id="123" name="Picture 275">
              <a:extLst>
                <a:ext uri="{FF2B5EF4-FFF2-40B4-BE49-F238E27FC236}">
                  <a16:creationId xmlns:a16="http://schemas.microsoft.com/office/drawing/2014/main" id="{7B369D71-FD2F-4051-AEE0-2F3F605BB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141663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215">
              <a:extLst>
                <a:ext uri="{FF2B5EF4-FFF2-40B4-BE49-F238E27FC236}">
                  <a16:creationId xmlns:a16="http://schemas.microsoft.com/office/drawing/2014/main" id="{076FA852-D57B-49D8-B141-A9509C041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415" y="5142437"/>
              <a:ext cx="474935" cy="74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275">
              <a:extLst>
                <a:ext uri="{FF2B5EF4-FFF2-40B4-BE49-F238E27FC236}">
                  <a16:creationId xmlns:a16="http://schemas.microsoft.com/office/drawing/2014/main" id="{B6E1DE01-F41C-4F73-B39F-2D5E692E2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379297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275">
              <a:extLst>
                <a:ext uri="{FF2B5EF4-FFF2-40B4-BE49-F238E27FC236}">
                  <a16:creationId xmlns:a16="http://schemas.microsoft.com/office/drawing/2014/main" id="{CD82D55E-14E9-4DA4-ADDC-E156D820D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616568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8347497-5502-4F9E-A658-A5DE4FBE7E00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4219" y="3985463"/>
            <a:ext cx="6683" cy="89850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0">
            <a:extLst>
              <a:ext uri="{FF2B5EF4-FFF2-40B4-BE49-F238E27FC236}">
                <a16:creationId xmlns:a16="http://schemas.microsoft.com/office/drawing/2014/main" id="{8B1BDA3E-40CF-492A-AF91-113F3E694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05" y="5751971"/>
            <a:ext cx="1552495" cy="25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 dirty="0">
                <a:latin typeface="+mn-ea"/>
                <a:ea typeface="+mn-ea"/>
              </a:rPr>
              <a:t>PTL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A36108-753B-4FFC-B508-F2207D04C8EE}"/>
              </a:ext>
            </a:extLst>
          </p:cNvPr>
          <p:cNvSpPr/>
          <p:nvPr/>
        </p:nvSpPr>
        <p:spPr bwMode="auto">
          <a:xfrm>
            <a:off x="809350" y="1846670"/>
            <a:ext cx="1479550" cy="317500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연구동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669D12-CBE2-4940-94CB-EF05A4B0B4C4}"/>
              </a:ext>
            </a:extLst>
          </p:cNvPr>
          <p:cNvCxnSpPr>
            <a:cxnSpLocks/>
          </p:cNvCxnSpPr>
          <p:nvPr/>
        </p:nvCxnSpPr>
        <p:spPr bwMode="auto">
          <a:xfrm flipV="1">
            <a:off x="8539922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73B5CD-EE9B-442B-A4B0-DDC0FB8676B2}"/>
              </a:ext>
            </a:extLst>
          </p:cNvPr>
          <p:cNvCxnSpPr>
            <a:cxnSpLocks/>
          </p:cNvCxnSpPr>
          <p:nvPr/>
        </p:nvCxnSpPr>
        <p:spPr bwMode="auto">
          <a:xfrm flipH="1">
            <a:off x="3891971" y="2370307"/>
            <a:ext cx="4647953" cy="1287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6FD6D33-576E-4FF8-9700-BB6CF78528E4}"/>
              </a:ext>
            </a:extLst>
          </p:cNvPr>
          <p:cNvCxnSpPr/>
          <p:nvPr/>
        </p:nvCxnSpPr>
        <p:spPr bwMode="auto">
          <a:xfrm>
            <a:off x="3919698" y="2393361"/>
            <a:ext cx="0" cy="2970744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0383BC92-8422-4322-AE2E-7AE080C17E61}"/>
              </a:ext>
            </a:extLst>
          </p:cNvPr>
          <p:cNvCxnSpPr>
            <a:cxnSpLocks/>
          </p:cNvCxnSpPr>
          <p:nvPr/>
        </p:nvCxnSpPr>
        <p:spPr bwMode="auto">
          <a:xfrm flipV="1">
            <a:off x="6948629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BCC3A4DE-9D56-4B01-BA2B-1C5D37076E83}"/>
              </a:ext>
            </a:extLst>
          </p:cNvPr>
          <p:cNvCxnSpPr>
            <a:cxnSpLocks/>
          </p:cNvCxnSpPr>
          <p:nvPr/>
        </p:nvCxnSpPr>
        <p:spPr bwMode="auto">
          <a:xfrm flipV="1">
            <a:off x="5269652" y="2315688"/>
            <a:ext cx="0" cy="328338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7AD9E8A-77D3-4004-A47E-290C7A9B004D}"/>
              </a:ext>
            </a:extLst>
          </p:cNvPr>
          <p:cNvSpPr txBox="1"/>
          <p:nvPr/>
        </p:nvSpPr>
        <p:spPr>
          <a:xfrm>
            <a:off x="7155583" y="5048493"/>
            <a:ext cx="2014008" cy="10986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r>
              <a:rPr lang="ko-KR" altLang="en-US" sz="1200" dirty="0"/>
              <a:t>백업 데이터 흐름</a:t>
            </a: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r>
              <a:rPr lang="ko-KR" altLang="en-US" sz="1200" dirty="0"/>
              <a:t>데이터 소산 흐름</a:t>
            </a:r>
            <a:endParaRPr lang="en-US" altLang="ko-KR" sz="1200" dirty="0"/>
          </a:p>
          <a:p>
            <a:pPr algn="r" latinLnBrk="0">
              <a:spcAft>
                <a:spcPts val="200"/>
              </a:spcAft>
            </a:pPr>
            <a:endParaRPr lang="ko-KR" altLang="en-US" sz="1200" dirty="0"/>
          </a:p>
        </p:txBody>
      </p:sp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DE230A10-EBA8-4E1E-AEF5-A5DC30C1857E}"/>
              </a:ext>
            </a:extLst>
          </p:cNvPr>
          <p:cNvCxnSpPr/>
          <p:nvPr/>
        </p:nvCxnSpPr>
        <p:spPr bwMode="auto">
          <a:xfrm>
            <a:off x="3499648" y="2393361"/>
            <a:ext cx="0" cy="2970744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8" name="직선 연결선 2047">
            <a:extLst>
              <a:ext uri="{FF2B5EF4-FFF2-40B4-BE49-F238E27FC236}">
                <a16:creationId xmlns:a16="http://schemas.microsoft.com/office/drawing/2014/main" id="{1665BB84-874F-44AB-8F0A-53F57B25D481}"/>
              </a:ext>
            </a:extLst>
          </p:cNvPr>
          <p:cNvCxnSpPr/>
          <p:nvPr/>
        </p:nvCxnSpPr>
        <p:spPr bwMode="auto">
          <a:xfrm flipH="1">
            <a:off x="1806961" y="2370307"/>
            <a:ext cx="1703721" cy="0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직선 연결선 2050">
            <a:extLst>
              <a:ext uri="{FF2B5EF4-FFF2-40B4-BE49-F238E27FC236}">
                <a16:creationId xmlns:a16="http://schemas.microsoft.com/office/drawing/2014/main" id="{D78AC83E-3E6C-4986-A995-D6E7644A442B}"/>
              </a:ext>
            </a:extLst>
          </p:cNvPr>
          <p:cNvCxnSpPr/>
          <p:nvPr/>
        </p:nvCxnSpPr>
        <p:spPr bwMode="auto">
          <a:xfrm>
            <a:off x="1806961" y="2393361"/>
            <a:ext cx="0" cy="2401312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직선 연결선 2054">
            <a:extLst>
              <a:ext uri="{FF2B5EF4-FFF2-40B4-BE49-F238E27FC236}">
                <a16:creationId xmlns:a16="http://schemas.microsoft.com/office/drawing/2014/main" id="{C11C08DA-7C16-4A4D-A191-6F70BA0D3055}"/>
              </a:ext>
            </a:extLst>
          </p:cNvPr>
          <p:cNvCxnSpPr/>
          <p:nvPr/>
        </p:nvCxnSpPr>
        <p:spPr bwMode="auto">
          <a:xfrm>
            <a:off x="7259634" y="5392267"/>
            <a:ext cx="574843" cy="0"/>
          </a:xfrm>
          <a:prstGeom prst="line">
            <a:avLst/>
          </a:prstGeom>
          <a:ln w="53975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936D0731-A0CB-4236-AE02-6C7E89636B16}"/>
              </a:ext>
            </a:extLst>
          </p:cNvPr>
          <p:cNvCxnSpPr/>
          <p:nvPr/>
        </p:nvCxnSpPr>
        <p:spPr bwMode="auto">
          <a:xfrm>
            <a:off x="7259634" y="5819779"/>
            <a:ext cx="574843" cy="0"/>
          </a:xfrm>
          <a:prstGeom prst="line">
            <a:avLst/>
          </a:prstGeom>
          <a:ln w="53975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43F58DD-0A8E-4409-994C-2177930616D1}"/>
              </a:ext>
            </a:extLst>
          </p:cNvPr>
          <p:cNvSpPr/>
          <p:nvPr/>
        </p:nvSpPr>
        <p:spPr>
          <a:xfrm>
            <a:off x="2766950" y="1736725"/>
            <a:ext cx="6758049" cy="478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819" name="텍스트 개체 틀 3">
            <a:extLst>
              <a:ext uri="{FF2B5EF4-FFF2-40B4-BE49-F238E27FC236}">
                <a16:creationId xmlns:a16="http://schemas.microsoft.com/office/drawing/2014/main" id="{F28429B7-CC52-40BF-A98E-D7B16703F68E}"/>
              </a:ext>
            </a:extLst>
          </p:cNvPr>
          <p:cNvSpPr>
            <a:spLocks noGrp="1" noChangeArrowheads="1"/>
          </p:cNvSpPr>
          <p:nvPr>
            <p:ph type="body" sz="quarter" idx="12"/>
          </p:nvPr>
        </p:nvSpPr>
        <p:spPr bwMode="auto">
          <a:xfrm>
            <a:off x="5256213" y="101600"/>
            <a:ext cx="4387850" cy="360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2. </a:t>
            </a:r>
            <a:r>
              <a:rPr lang="ko-KR" altLang="en-US" dirty="0"/>
              <a:t>시스템 구축 방안</a:t>
            </a:r>
          </a:p>
        </p:txBody>
      </p:sp>
      <p:sp>
        <p:nvSpPr>
          <p:cNvPr id="34820" name="슬라이드 번호 개체 틀 6">
            <a:extLst>
              <a:ext uri="{FF2B5EF4-FFF2-40B4-BE49-F238E27FC236}">
                <a16:creationId xmlns:a16="http://schemas.microsoft.com/office/drawing/2014/main" id="{BC416B2B-622E-41EC-8E9E-DE048A08FBA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8197CDB-9523-445F-A727-52BB165623AA}" type="slidenum">
              <a:rPr lang="ko-KR" altLang="en-US">
                <a:latin typeface="+mn-ea"/>
                <a:ea typeface="+mn-ea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34821" name="제목 1">
            <a:extLst>
              <a:ext uri="{FF2B5EF4-FFF2-40B4-BE49-F238E27FC236}">
                <a16:creationId xmlns:a16="http://schemas.microsoft.com/office/drawing/2014/main" id="{9B76B0B4-473E-47C7-A15E-9B2BFBCF4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213" y="611188"/>
            <a:ext cx="5849937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defTabSz="5143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5143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+mn-ea"/>
                <a:ea typeface="+mn-ea"/>
                <a:cs typeface="Tahoma" panose="020B0604030504040204" pitchFamily="34" charset="0"/>
              </a:rPr>
              <a:t>2.2 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As-Is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 백업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구성의 문제점</a:t>
            </a:r>
            <a:endParaRPr lang="ko-KR" altLang="en-US" sz="2000" b="1" dirty="0">
              <a:solidFill>
                <a:schemeClr val="bg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78" name="텍스트 개체 틀 2">
            <a:extLst>
              <a:ext uri="{FF2B5EF4-FFF2-40B4-BE49-F238E27FC236}">
                <a16:creationId xmlns:a16="http://schemas.microsoft.com/office/drawing/2014/main" id="{7D1124F6-711E-4ACE-8240-5C22E203D2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1079500"/>
            <a:ext cx="9144000" cy="1081088"/>
          </a:xfrm>
        </p:spPr>
        <p:txBody>
          <a:bodyPr/>
          <a:lstStyle/>
          <a:p>
            <a:pPr fontAlgn="auto" latinLnBrk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defRPr/>
            </a:pP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현 고객사의 백업 구성에서 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PTL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장비 노후화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VTL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용량 부족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 OS 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백업 및 복구 미제공</a:t>
            </a:r>
            <a:r>
              <a:rPr lang="ko-KR" altLang="en-US" b="0" dirty="0">
                <a:solidFill>
                  <a:schemeClr val="bg1">
                    <a:lumMod val="50000"/>
                  </a:schemeClr>
                </a:solidFill>
              </a:rPr>
              <a:t>으로 많은 사이버 위협에 노출되어 데이터 유실 우려가 상시 존재하고 있습니다</a:t>
            </a:r>
            <a:r>
              <a:rPr lang="en-US" altLang="ko-KR" b="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b="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4853" name="그룹 89">
            <a:extLst>
              <a:ext uri="{FF2B5EF4-FFF2-40B4-BE49-F238E27FC236}">
                <a16:creationId xmlns:a16="http://schemas.microsoft.com/office/drawing/2014/main" id="{F5B01599-8248-43A2-A97D-C2DA1199E58E}"/>
              </a:ext>
            </a:extLst>
          </p:cNvPr>
          <p:cNvGrpSpPr>
            <a:grpSpLocks/>
          </p:cNvGrpSpPr>
          <p:nvPr/>
        </p:nvGrpSpPr>
        <p:grpSpPr bwMode="auto">
          <a:xfrm>
            <a:off x="4676377" y="3100674"/>
            <a:ext cx="735485" cy="795973"/>
            <a:chOff x="3826717" y="2825063"/>
            <a:chExt cx="1183105" cy="1132053"/>
          </a:xfrm>
        </p:grpSpPr>
        <p:pic>
          <p:nvPicPr>
            <p:cNvPr id="3489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956E2FE0-2446-4F8D-9871-C693E69DB7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78184FC-7CE0-4CFC-BCD5-407326BE9002}"/>
                </a:ext>
              </a:extLst>
            </p:cNvPr>
            <p:cNvSpPr/>
            <p:nvPr/>
          </p:nvSpPr>
          <p:spPr>
            <a:xfrm>
              <a:off x="3827257" y="3108070"/>
              <a:ext cx="1182344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4854" name="그룹 92">
            <a:extLst>
              <a:ext uri="{FF2B5EF4-FFF2-40B4-BE49-F238E27FC236}">
                <a16:creationId xmlns:a16="http://schemas.microsoft.com/office/drawing/2014/main" id="{9255088D-E646-4B54-8722-F98BA3430337}"/>
              </a:ext>
            </a:extLst>
          </p:cNvPr>
          <p:cNvGrpSpPr>
            <a:grpSpLocks/>
          </p:cNvGrpSpPr>
          <p:nvPr/>
        </p:nvGrpSpPr>
        <p:grpSpPr bwMode="auto">
          <a:xfrm>
            <a:off x="5493388" y="3100674"/>
            <a:ext cx="735485" cy="795973"/>
            <a:chOff x="3826717" y="2825063"/>
            <a:chExt cx="1183105" cy="1132053"/>
          </a:xfrm>
        </p:grpSpPr>
        <p:pic>
          <p:nvPicPr>
            <p:cNvPr id="34888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8FB919B6-68FF-4FC5-8DA1-DB236E9E1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69901575-CBFC-45C3-9076-D1442C0E3F56}"/>
                </a:ext>
              </a:extLst>
            </p:cNvPr>
            <p:cNvSpPr/>
            <p:nvPr/>
          </p:nvSpPr>
          <p:spPr>
            <a:xfrm>
              <a:off x="3825591" y="3108070"/>
              <a:ext cx="1184899" cy="361245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200"/>
                </a:spcAft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Hyper-V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34856" name="Picture 269">
            <a:extLst>
              <a:ext uri="{FF2B5EF4-FFF2-40B4-BE49-F238E27FC236}">
                <a16:creationId xmlns:a16="http://schemas.microsoft.com/office/drawing/2014/main" id="{61DEE361-4FE9-48DD-98B6-7E3FE8571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22" y="308612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7" name="Picture 269">
            <a:extLst>
              <a:ext uri="{FF2B5EF4-FFF2-40B4-BE49-F238E27FC236}">
                <a16:creationId xmlns:a16="http://schemas.microsoft.com/office/drawing/2014/main" id="{920C563D-40BC-484F-A5C0-C22AD4F23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668" y="309660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8" name="Picture 269">
            <a:extLst>
              <a:ext uri="{FF2B5EF4-FFF2-40B4-BE49-F238E27FC236}">
                <a16:creationId xmlns:a16="http://schemas.microsoft.com/office/drawing/2014/main" id="{6E428B62-BF9D-4318-9A20-F38F32543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13" y="3096999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59" name="Picture 269">
            <a:extLst>
              <a:ext uri="{FF2B5EF4-FFF2-40B4-BE49-F238E27FC236}">
                <a16:creationId xmlns:a16="http://schemas.microsoft.com/office/drawing/2014/main" id="{3C9638DF-4A57-45B0-AE63-FC5B0DCEC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59" y="3107480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9B833C1-E1A5-4509-8345-1C1FDF598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996" y="3004701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E2166F6-6017-426D-BCF4-24788CC23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672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604053E1-38F2-4B39-A7C7-38DAD7FF8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418" y="3003419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63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02462C1-3F61-4D74-AECB-5C81C0F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295" y="2998336"/>
            <a:ext cx="165623" cy="18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B05AFF1-CD67-4794-AC67-2283A3FFF320}"/>
              </a:ext>
            </a:extLst>
          </p:cNvPr>
          <p:cNvSpPr/>
          <p:nvPr/>
        </p:nvSpPr>
        <p:spPr bwMode="auto">
          <a:xfrm>
            <a:off x="7965334" y="2644026"/>
            <a:ext cx="1474788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A01A679E-D415-499D-970C-DB060B683BEA}"/>
              </a:ext>
            </a:extLst>
          </p:cNvPr>
          <p:cNvSpPr/>
          <p:nvPr/>
        </p:nvSpPr>
        <p:spPr bwMode="auto">
          <a:xfrm>
            <a:off x="7965334" y="2851988"/>
            <a:ext cx="1474788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6CCC7F8-2A2E-4131-B804-60A19488E7AE}"/>
              </a:ext>
            </a:extLst>
          </p:cNvPr>
          <p:cNvCxnSpPr>
            <a:cxnSpLocks/>
          </p:cNvCxnSpPr>
          <p:nvPr/>
        </p:nvCxnSpPr>
        <p:spPr bwMode="auto">
          <a:xfrm>
            <a:off x="3013942" y="2220163"/>
            <a:ext cx="6034808" cy="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14141B84-A420-4C9F-8288-035D61F5445E}"/>
              </a:ext>
            </a:extLst>
          </p:cNvPr>
          <p:cNvCxnSpPr>
            <a:cxnSpLocks/>
            <a:endCxn id="105" idx="0"/>
          </p:cNvCxnSpPr>
          <p:nvPr/>
        </p:nvCxnSpPr>
        <p:spPr bwMode="auto">
          <a:xfrm>
            <a:off x="8701934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E47F6EE0-5A18-4F00-92E3-4B502429BCD9}"/>
              </a:ext>
            </a:extLst>
          </p:cNvPr>
          <p:cNvSpPr txBox="1"/>
          <p:nvPr/>
        </p:nvSpPr>
        <p:spPr bwMode="auto">
          <a:xfrm>
            <a:off x="8708284" y="2199841"/>
            <a:ext cx="788988" cy="467683"/>
          </a:xfrm>
          <a:prstGeom prst="rect">
            <a:avLst/>
          </a:prstGeom>
          <a:noFill/>
        </p:spPr>
        <p:txBody>
          <a:bodyPr lIns="36000" tIns="36000" rIns="36000" bIns="36000" anchor="ctr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1Gbps</a:t>
            </a:r>
          </a:p>
          <a:p>
            <a:pPr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200" dirty="0">
                <a:latin typeface="+mn-ea"/>
                <a:ea typeface="+mn-ea"/>
              </a:rPr>
              <a:t>Network</a:t>
            </a:r>
            <a:endParaRPr lang="ko-KR" altLang="en-US" sz="1200" dirty="0" err="1">
              <a:latin typeface="+mn-ea"/>
              <a:ea typeface="+mn-ea"/>
            </a:endParaRPr>
          </a:p>
        </p:txBody>
      </p:sp>
      <p:pic>
        <p:nvPicPr>
          <p:cNvPr id="34876" name="Picture 269">
            <a:extLst>
              <a:ext uri="{FF2B5EF4-FFF2-40B4-BE49-F238E27FC236}">
                <a16:creationId xmlns:a16="http://schemas.microsoft.com/office/drawing/2014/main" id="{621CE905-5BB9-4019-938B-A293CE52B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662" y="2967735"/>
            <a:ext cx="214508" cy="465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FD5CAF17-E4FC-4E94-90FE-91B4875C58D1}"/>
              </a:ext>
            </a:extLst>
          </p:cNvPr>
          <p:cNvSpPr/>
          <p:nvPr/>
        </p:nvSpPr>
        <p:spPr bwMode="auto">
          <a:xfrm>
            <a:off x="6393233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HP-UX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서버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985F09A-2F2E-453E-8373-A45B55480023}"/>
              </a:ext>
            </a:extLst>
          </p:cNvPr>
          <p:cNvSpPr/>
          <p:nvPr/>
        </p:nvSpPr>
        <p:spPr bwMode="auto">
          <a:xfrm>
            <a:off x="6393233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9288C667-A2C1-4D9F-90C4-9C15441BE102}"/>
              </a:ext>
            </a:extLst>
          </p:cNvPr>
          <p:cNvCxnSpPr>
            <a:cxnSpLocks/>
          </p:cNvCxnSpPr>
          <p:nvPr/>
        </p:nvCxnSpPr>
        <p:spPr bwMode="auto">
          <a:xfrm>
            <a:off x="7155583" y="2204150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36" name="TextBox 140">
            <a:extLst>
              <a:ext uri="{FF2B5EF4-FFF2-40B4-BE49-F238E27FC236}">
                <a16:creationId xmlns:a16="http://schemas.microsoft.com/office/drawing/2014/main" id="{662E77CC-99A4-4383-A025-39F85290E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60" y="6060715"/>
            <a:ext cx="1552495" cy="25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 dirty="0">
                <a:latin typeface="+mn-ea"/>
                <a:ea typeface="+mn-ea"/>
              </a:rPr>
              <a:t>Quantum VTL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557003-055B-45CB-A5C2-1F3D281D6E07}"/>
              </a:ext>
            </a:extLst>
          </p:cNvPr>
          <p:cNvSpPr txBox="1"/>
          <p:nvPr/>
        </p:nvSpPr>
        <p:spPr>
          <a:xfrm>
            <a:off x="4383424" y="1842223"/>
            <a:ext cx="3525100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rgbClr val="00B336"/>
                </a:solidFill>
                <a:latin typeface="+mn-ea"/>
                <a:ea typeface="+mn-ea"/>
              </a:rPr>
              <a:t>세종공업 데이터센터</a:t>
            </a:r>
            <a:endParaRPr lang="ko-KR" altLang="en-US" sz="1200" b="1" dirty="0">
              <a:solidFill>
                <a:srgbClr val="00B336"/>
              </a:solidFill>
              <a:latin typeface="+mn-ea"/>
              <a:ea typeface="+mn-ea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A220C78F-4B82-4929-B06D-B205557E5E47}"/>
              </a:ext>
            </a:extLst>
          </p:cNvPr>
          <p:cNvSpPr/>
          <p:nvPr/>
        </p:nvSpPr>
        <p:spPr bwMode="auto">
          <a:xfrm>
            <a:off x="4611774" y="2644026"/>
            <a:ext cx="1684189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Hyper-V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C5DCCE91-718C-43D1-AF06-1468FCC6B1AF}"/>
              </a:ext>
            </a:extLst>
          </p:cNvPr>
          <p:cNvSpPr/>
          <p:nvPr/>
        </p:nvSpPr>
        <p:spPr bwMode="auto">
          <a:xfrm>
            <a:off x="4611774" y="2851988"/>
            <a:ext cx="1684189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50" name="Picture 2" descr="Image result for hp-ux logo">
            <a:extLst>
              <a:ext uri="{FF2B5EF4-FFF2-40B4-BE49-F238E27FC236}">
                <a16:creationId xmlns:a16="http://schemas.microsoft.com/office/drawing/2014/main" id="{F9DFA783-31E6-42B4-AC47-A87CF5F9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84" y="3577965"/>
            <a:ext cx="697899" cy="3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ap for oracle">
            <a:extLst>
              <a:ext uri="{FF2B5EF4-FFF2-40B4-BE49-F238E27FC236}">
                <a16:creationId xmlns:a16="http://schemas.microsoft.com/office/drawing/2014/main" id="{A55F510F-9511-4748-B5AC-AB5FE8F5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4" y="3598393"/>
            <a:ext cx="574843" cy="36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quantum VTL">
            <a:extLst>
              <a:ext uri="{FF2B5EF4-FFF2-40B4-BE49-F238E27FC236}">
                <a16:creationId xmlns:a16="http://schemas.microsoft.com/office/drawing/2014/main" id="{201FE604-A232-4A5B-91BD-8C8D0A02E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618" y="5321470"/>
            <a:ext cx="1729468" cy="73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69">
            <a:extLst>
              <a:ext uri="{FF2B5EF4-FFF2-40B4-BE49-F238E27FC236}">
                <a16:creationId xmlns:a16="http://schemas.microsoft.com/office/drawing/2014/main" id="{C6D986D9-257C-498B-8B2F-CD00E695A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0682" y="2995773"/>
            <a:ext cx="539195" cy="8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0587C805-7400-481F-B050-8AD69C287147}"/>
              </a:ext>
            </a:extLst>
          </p:cNvPr>
          <p:cNvSpPr/>
          <p:nvPr/>
        </p:nvSpPr>
        <p:spPr bwMode="auto">
          <a:xfrm>
            <a:off x="3013942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TINA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백업 서버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844E5549-F7DA-44CA-9742-4C14EA1E86A1}"/>
              </a:ext>
            </a:extLst>
          </p:cNvPr>
          <p:cNvSpPr/>
          <p:nvPr/>
        </p:nvSpPr>
        <p:spPr bwMode="auto">
          <a:xfrm>
            <a:off x="3013942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0" name="Picture 274">
            <a:extLst>
              <a:ext uri="{FF2B5EF4-FFF2-40B4-BE49-F238E27FC236}">
                <a16:creationId xmlns:a16="http://schemas.microsoft.com/office/drawing/2014/main" id="{BAE083CF-5F56-4BB4-BAC3-DB3B901DC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43" y="4563404"/>
            <a:ext cx="1234621" cy="20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CACB678-B184-4631-83A5-247CB36CFA0B}"/>
              </a:ext>
            </a:extLst>
          </p:cNvPr>
          <p:cNvCxnSpPr>
            <a:cxnSpLocks/>
            <a:stCxn id="129" idx="2"/>
            <a:endCxn id="130" idx="0"/>
          </p:cNvCxnSpPr>
          <p:nvPr/>
        </p:nvCxnSpPr>
        <p:spPr bwMode="auto">
          <a:xfrm flipH="1">
            <a:off x="3744654" y="3985463"/>
            <a:ext cx="6682" cy="577941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0E2353-559C-4FFA-8D56-D60CC5ECB45D}"/>
              </a:ext>
            </a:extLst>
          </p:cNvPr>
          <p:cNvCxnSpPr>
            <a:cxnSpLocks/>
            <a:stCxn id="130" idx="2"/>
            <a:endCxn id="2054" idx="0"/>
          </p:cNvCxnSpPr>
          <p:nvPr/>
        </p:nvCxnSpPr>
        <p:spPr bwMode="auto">
          <a:xfrm flipH="1">
            <a:off x="3743352" y="4770820"/>
            <a:ext cx="1302" cy="55065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14B41B-561D-40B7-8CBC-064B6243732E}"/>
              </a:ext>
            </a:extLst>
          </p:cNvPr>
          <p:cNvSpPr txBox="1"/>
          <p:nvPr/>
        </p:nvSpPr>
        <p:spPr>
          <a:xfrm>
            <a:off x="4361964" y="4537304"/>
            <a:ext cx="1017929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b="1" dirty="0"/>
              <a:t>SAN Switch</a:t>
            </a:r>
            <a:endParaRPr lang="ko-KR" altLang="en-US" sz="1200" b="1" dirty="0" err="1"/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77F78EDD-4171-4DC2-839B-60C68E16EFD8}"/>
              </a:ext>
            </a:extLst>
          </p:cNvPr>
          <p:cNvCxnSpPr>
            <a:cxnSpLocks/>
          </p:cNvCxnSpPr>
          <p:nvPr/>
        </p:nvCxnSpPr>
        <p:spPr bwMode="auto">
          <a:xfrm>
            <a:off x="5411725" y="221533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5552A7FC-7F54-4315-AE95-5BED71DC40EF}"/>
              </a:ext>
            </a:extLst>
          </p:cNvPr>
          <p:cNvCxnSpPr>
            <a:cxnSpLocks/>
          </p:cNvCxnSpPr>
          <p:nvPr/>
        </p:nvCxnSpPr>
        <p:spPr bwMode="auto">
          <a:xfrm>
            <a:off x="3751336" y="2191588"/>
            <a:ext cx="0" cy="45243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82CE59B8-9780-447A-80AB-2C6C36977523}"/>
              </a:ext>
            </a:extLst>
          </p:cNvPr>
          <p:cNvSpPr/>
          <p:nvPr/>
        </p:nvSpPr>
        <p:spPr>
          <a:xfrm>
            <a:off x="365309" y="1736725"/>
            <a:ext cx="2281942" cy="4787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9" name="Picture 269">
            <a:extLst>
              <a:ext uri="{FF2B5EF4-FFF2-40B4-BE49-F238E27FC236}">
                <a16:creationId xmlns:a16="http://schemas.microsoft.com/office/drawing/2014/main" id="{FA29A9A5-BABA-4F0F-856D-EBCA4B13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7766" y="2995773"/>
            <a:ext cx="539195" cy="8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0DA4F162-6048-42B2-B117-1A3C31E10192}"/>
              </a:ext>
            </a:extLst>
          </p:cNvPr>
          <p:cNvSpPr/>
          <p:nvPr/>
        </p:nvSpPr>
        <p:spPr bwMode="auto">
          <a:xfrm>
            <a:off x="771026" y="2644026"/>
            <a:ext cx="1474787" cy="207963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TINA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백업 서버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1E703FE4-6904-4CC5-A1D2-9CDC8238FDDB}"/>
              </a:ext>
            </a:extLst>
          </p:cNvPr>
          <p:cNvSpPr/>
          <p:nvPr/>
        </p:nvSpPr>
        <p:spPr bwMode="auto">
          <a:xfrm>
            <a:off x="771026" y="2851988"/>
            <a:ext cx="1474787" cy="113347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2" name="그룹 144">
            <a:extLst>
              <a:ext uri="{FF2B5EF4-FFF2-40B4-BE49-F238E27FC236}">
                <a16:creationId xmlns:a16="http://schemas.microsoft.com/office/drawing/2014/main" id="{43F955CD-5452-46FC-84B8-C79D65240EA3}"/>
              </a:ext>
            </a:extLst>
          </p:cNvPr>
          <p:cNvGrpSpPr>
            <a:grpSpLocks/>
          </p:cNvGrpSpPr>
          <p:nvPr/>
        </p:nvGrpSpPr>
        <p:grpSpPr bwMode="auto">
          <a:xfrm>
            <a:off x="1085891" y="4883963"/>
            <a:ext cx="840777" cy="793701"/>
            <a:chOff x="2428415" y="5141663"/>
            <a:chExt cx="883948" cy="741549"/>
          </a:xfrm>
        </p:grpSpPr>
        <p:pic>
          <p:nvPicPr>
            <p:cNvPr id="123" name="Picture 275">
              <a:extLst>
                <a:ext uri="{FF2B5EF4-FFF2-40B4-BE49-F238E27FC236}">
                  <a16:creationId xmlns:a16="http://schemas.microsoft.com/office/drawing/2014/main" id="{7B369D71-FD2F-4051-AEE0-2F3F605BB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141663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215">
              <a:extLst>
                <a:ext uri="{FF2B5EF4-FFF2-40B4-BE49-F238E27FC236}">
                  <a16:creationId xmlns:a16="http://schemas.microsoft.com/office/drawing/2014/main" id="{076FA852-D57B-49D8-B141-A9509C041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415" y="5142437"/>
              <a:ext cx="474935" cy="74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275">
              <a:extLst>
                <a:ext uri="{FF2B5EF4-FFF2-40B4-BE49-F238E27FC236}">
                  <a16:creationId xmlns:a16="http://schemas.microsoft.com/office/drawing/2014/main" id="{B6E1DE01-F41C-4F73-B39F-2D5E692E2B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379297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275">
              <a:extLst>
                <a:ext uri="{FF2B5EF4-FFF2-40B4-BE49-F238E27FC236}">
                  <a16:creationId xmlns:a16="http://schemas.microsoft.com/office/drawing/2014/main" id="{CD82D55E-14E9-4DA4-ADDC-E156D820D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1697" y="5616568"/>
              <a:ext cx="390666" cy="210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A8347497-5502-4F9E-A658-A5DE4FBE7E00}"/>
              </a:ext>
            </a:extLst>
          </p:cNvPr>
          <p:cNvCxnSpPr>
            <a:cxnSpLocks/>
          </p:cNvCxnSpPr>
          <p:nvPr/>
        </p:nvCxnSpPr>
        <p:spPr bwMode="auto">
          <a:xfrm flipH="1">
            <a:off x="1524219" y="3985463"/>
            <a:ext cx="6683" cy="898500"/>
          </a:xfrm>
          <a:prstGeom prst="line">
            <a:avLst/>
          </a:prstGeom>
          <a:ln w="12700">
            <a:solidFill>
              <a:srgbClr val="FF0000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0">
            <a:extLst>
              <a:ext uri="{FF2B5EF4-FFF2-40B4-BE49-F238E27FC236}">
                <a16:creationId xmlns:a16="http://schemas.microsoft.com/office/drawing/2014/main" id="{8B1BDA3E-40CF-492A-AF91-113F3E694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405" y="5751971"/>
            <a:ext cx="1552495" cy="25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en-US" altLang="ko-KR" sz="1200" b="1" dirty="0">
                <a:latin typeface="+mn-ea"/>
                <a:ea typeface="+mn-ea"/>
              </a:rPr>
              <a:t>PTL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DA36108-753B-4FFC-B508-F2207D04C8EE}"/>
              </a:ext>
            </a:extLst>
          </p:cNvPr>
          <p:cNvSpPr/>
          <p:nvPr/>
        </p:nvSpPr>
        <p:spPr bwMode="auto">
          <a:xfrm>
            <a:off x="809350" y="1846670"/>
            <a:ext cx="1479550" cy="317500"/>
          </a:xfrm>
          <a:prstGeom prst="rect">
            <a:avLst/>
          </a:prstGeom>
          <a:solidFill>
            <a:srgbClr val="00206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연구동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&quot;허용 안 됨&quot; 기호 2">
            <a:extLst>
              <a:ext uri="{FF2B5EF4-FFF2-40B4-BE49-F238E27FC236}">
                <a16:creationId xmlns:a16="http://schemas.microsoft.com/office/drawing/2014/main" id="{7FC03869-0C60-4EA3-BF73-FB8B91BBCB1D}"/>
              </a:ext>
            </a:extLst>
          </p:cNvPr>
          <p:cNvSpPr/>
          <p:nvPr/>
        </p:nvSpPr>
        <p:spPr>
          <a:xfrm>
            <a:off x="1333233" y="4839313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설명선: 선(테두리 및 강조선) 3">
            <a:extLst>
              <a:ext uri="{FF2B5EF4-FFF2-40B4-BE49-F238E27FC236}">
                <a16:creationId xmlns:a16="http://schemas.microsoft.com/office/drawing/2014/main" id="{691B203E-FF49-4AF4-87B2-1B2141FD7982}"/>
              </a:ext>
            </a:extLst>
          </p:cNvPr>
          <p:cNvSpPr/>
          <p:nvPr/>
        </p:nvSpPr>
        <p:spPr>
          <a:xfrm>
            <a:off x="1902057" y="4205582"/>
            <a:ext cx="1111885" cy="589092"/>
          </a:xfrm>
          <a:prstGeom prst="accentBorderCallout1">
            <a:avLst>
              <a:gd name="adj1" fmla="val 71039"/>
              <a:gd name="adj2" fmla="val -6944"/>
              <a:gd name="adj3" fmla="val 112500"/>
              <a:gd name="adj4" fmla="val -38333"/>
            </a:avLst>
          </a:prstGeom>
          <a:solidFill>
            <a:srgbClr val="FF0000"/>
          </a:solidFill>
          <a:ln w="12700">
            <a:solidFill>
              <a:srgbClr val="FF0000"/>
            </a:solidFill>
            <a:prstDash val="sys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노후화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소산 부재</a:t>
            </a:r>
            <a:endParaRPr lang="en-US" altLang="ko-KR" sz="1200" b="1" dirty="0"/>
          </a:p>
        </p:txBody>
      </p:sp>
      <p:sp>
        <p:nvSpPr>
          <p:cNvPr id="72" name="설명선: 선(테두리 및 강조선) 71">
            <a:extLst>
              <a:ext uri="{FF2B5EF4-FFF2-40B4-BE49-F238E27FC236}">
                <a16:creationId xmlns:a16="http://schemas.microsoft.com/office/drawing/2014/main" id="{31D2A3FE-72D7-4605-943B-2C6BF8928B4B}"/>
              </a:ext>
            </a:extLst>
          </p:cNvPr>
          <p:cNvSpPr/>
          <p:nvPr/>
        </p:nvSpPr>
        <p:spPr>
          <a:xfrm>
            <a:off x="4190264" y="4855347"/>
            <a:ext cx="855143" cy="589092"/>
          </a:xfrm>
          <a:prstGeom prst="accentBorderCallout1">
            <a:avLst>
              <a:gd name="adj1" fmla="val 71039"/>
              <a:gd name="adj2" fmla="val -6944"/>
              <a:gd name="adj3" fmla="val 86294"/>
              <a:gd name="adj4" fmla="val -38333"/>
            </a:avLst>
          </a:prstGeom>
          <a:solidFill>
            <a:srgbClr val="FF0000"/>
          </a:solidFill>
          <a:ln w="12700">
            <a:solidFill>
              <a:srgbClr val="FF0000"/>
            </a:solidFill>
            <a:prstDash val="sys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용량 부족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짧은 보관</a:t>
            </a:r>
            <a:endParaRPr lang="en-US" altLang="ko-KR" sz="1200" b="1" dirty="0"/>
          </a:p>
        </p:txBody>
      </p:sp>
      <p:sp>
        <p:nvSpPr>
          <p:cNvPr id="82" name="설명선: 선(테두리 및 강조선) 81">
            <a:extLst>
              <a:ext uri="{FF2B5EF4-FFF2-40B4-BE49-F238E27FC236}">
                <a16:creationId xmlns:a16="http://schemas.microsoft.com/office/drawing/2014/main" id="{0CA2887B-7CAF-49D2-B64F-C730410B77D5}"/>
              </a:ext>
            </a:extLst>
          </p:cNvPr>
          <p:cNvSpPr/>
          <p:nvPr/>
        </p:nvSpPr>
        <p:spPr>
          <a:xfrm>
            <a:off x="4108060" y="1955468"/>
            <a:ext cx="1271833" cy="589092"/>
          </a:xfrm>
          <a:prstGeom prst="accentBorderCallout1">
            <a:avLst>
              <a:gd name="adj1" fmla="val 71039"/>
              <a:gd name="adj2" fmla="val -6944"/>
              <a:gd name="adj3" fmla="val 116532"/>
              <a:gd name="adj4" fmla="val -32778"/>
            </a:avLst>
          </a:prstGeom>
          <a:solidFill>
            <a:srgbClr val="FF0000"/>
          </a:solidFill>
          <a:ln w="12700">
            <a:solidFill>
              <a:srgbClr val="FF0000"/>
            </a:solidFill>
            <a:prstDash val="sys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신규 버전 중단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OS </a:t>
            </a:r>
            <a:r>
              <a:rPr lang="ko-KR" altLang="en-US" sz="1100" b="1" dirty="0"/>
              <a:t>백업</a:t>
            </a:r>
            <a:r>
              <a:rPr lang="en-US" altLang="ko-KR" sz="1100" b="1" dirty="0"/>
              <a:t> </a:t>
            </a:r>
            <a:r>
              <a:rPr lang="ko-KR" altLang="en-US" sz="1100" b="1" dirty="0" err="1"/>
              <a:t>미제공</a:t>
            </a:r>
            <a:endParaRPr lang="en-US" altLang="ko-KR" sz="1100" b="1" dirty="0"/>
          </a:p>
        </p:txBody>
      </p:sp>
      <p:sp>
        <p:nvSpPr>
          <p:cNvPr id="87" name="설명선: 선(테두리 및 강조선) 86">
            <a:extLst>
              <a:ext uri="{FF2B5EF4-FFF2-40B4-BE49-F238E27FC236}">
                <a16:creationId xmlns:a16="http://schemas.microsoft.com/office/drawing/2014/main" id="{12F6112F-0205-434F-A3D1-57BF309AD807}"/>
              </a:ext>
            </a:extLst>
          </p:cNvPr>
          <p:cNvSpPr/>
          <p:nvPr/>
        </p:nvSpPr>
        <p:spPr>
          <a:xfrm>
            <a:off x="6393089" y="1942690"/>
            <a:ext cx="1129731" cy="589092"/>
          </a:xfrm>
          <a:prstGeom prst="accentBorderCallout1">
            <a:avLst>
              <a:gd name="adj1" fmla="val 71039"/>
              <a:gd name="adj2" fmla="val -6944"/>
              <a:gd name="adj3" fmla="val 116532"/>
              <a:gd name="adj4" fmla="val -79029"/>
            </a:avLst>
          </a:prstGeom>
          <a:solidFill>
            <a:srgbClr val="FF0000"/>
          </a:solidFill>
          <a:ln w="12700">
            <a:solidFill>
              <a:srgbClr val="FF0000"/>
            </a:solidFill>
            <a:prstDash val="sys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사이버 위협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데이터 유실</a:t>
            </a:r>
            <a:endParaRPr lang="en-US" altLang="ko-KR" sz="11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3FD729B-2CAA-45BF-B594-3642766E578A}"/>
              </a:ext>
            </a:extLst>
          </p:cNvPr>
          <p:cNvCxnSpPr>
            <a:cxnSpLocks/>
          </p:cNvCxnSpPr>
          <p:nvPr/>
        </p:nvCxnSpPr>
        <p:spPr bwMode="auto">
          <a:xfrm>
            <a:off x="7532570" y="2362043"/>
            <a:ext cx="1068417" cy="293159"/>
          </a:xfrm>
          <a:prstGeom prst="line">
            <a:avLst/>
          </a:prstGeom>
          <a:ln w="12700" cmpd="sng">
            <a:solidFill>
              <a:srgbClr val="FF000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&quot;허용 안 됨&quot; 기호 88">
            <a:extLst>
              <a:ext uri="{FF2B5EF4-FFF2-40B4-BE49-F238E27FC236}">
                <a16:creationId xmlns:a16="http://schemas.microsoft.com/office/drawing/2014/main" id="{6F2FBA1C-EA87-4EBE-B368-60A3351E67F3}"/>
              </a:ext>
            </a:extLst>
          </p:cNvPr>
          <p:cNvSpPr/>
          <p:nvPr/>
        </p:nvSpPr>
        <p:spPr>
          <a:xfrm>
            <a:off x="3560707" y="5279711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&quot;허용 안 됨&quot; 기호 89">
            <a:extLst>
              <a:ext uri="{FF2B5EF4-FFF2-40B4-BE49-F238E27FC236}">
                <a16:creationId xmlns:a16="http://schemas.microsoft.com/office/drawing/2014/main" id="{724C47D5-1C7F-43EA-9017-FC27660E33CF}"/>
              </a:ext>
            </a:extLst>
          </p:cNvPr>
          <p:cNvSpPr/>
          <p:nvPr/>
        </p:nvSpPr>
        <p:spPr>
          <a:xfrm>
            <a:off x="3602063" y="2617592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1" name="&quot;허용 안 됨&quot; 기호 90">
            <a:extLst>
              <a:ext uri="{FF2B5EF4-FFF2-40B4-BE49-F238E27FC236}">
                <a16:creationId xmlns:a16="http://schemas.microsoft.com/office/drawing/2014/main" id="{5AF444CB-87C6-4B86-8551-228BB6F2654A}"/>
              </a:ext>
            </a:extLst>
          </p:cNvPr>
          <p:cNvSpPr/>
          <p:nvPr/>
        </p:nvSpPr>
        <p:spPr>
          <a:xfrm>
            <a:off x="5311115" y="2617592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&quot;허용 안 됨&quot; 기호 92">
            <a:extLst>
              <a:ext uri="{FF2B5EF4-FFF2-40B4-BE49-F238E27FC236}">
                <a16:creationId xmlns:a16="http://schemas.microsoft.com/office/drawing/2014/main" id="{8E953380-887D-45C7-8631-692375F29C40}"/>
              </a:ext>
            </a:extLst>
          </p:cNvPr>
          <p:cNvSpPr/>
          <p:nvPr/>
        </p:nvSpPr>
        <p:spPr>
          <a:xfrm>
            <a:off x="8551535" y="2617592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&quot;허용 안 됨&quot; 기호 93">
            <a:extLst>
              <a:ext uri="{FF2B5EF4-FFF2-40B4-BE49-F238E27FC236}">
                <a16:creationId xmlns:a16="http://schemas.microsoft.com/office/drawing/2014/main" id="{2FA6F877-C4A0-4BEE-BBB9-6A312AFD769C}"/>
              </a:ext>
            </a:extLst>
          </p:cNvPr>
          <p:cNvSpPr/>
          <p:nvPr/>
        </p:nvSpPr>
        <p:spPr>
          <a:xfrm>
            <a:off x="6968626" y="3329655"/>
            <a:ext cx="324000" cy="324000"/>
          </a:xfrm>
          <a:prstGeom prst="noSmoking">
            <a:avLst/>
          </a:prstGeom>
          <a:solidFill>
            <a:srgbClr val="FFFF00"/>
          </a:solidFill>
          <a:ln w="127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설명선: 선(테두리 및 강조선) 95">
            <a:extLst>
              <a:ext uri="{FF2B5EF4-FFF2-40B4-BE49-F238E27FC236}">
                <a16:creationId xmlns:a16="http://schemas.microsoft.com/office/drawing/2014/main" id="{8EDE2992-DA8F-4317-A33B-9540AE47882C}"/>
              </a:ext>
            </a:extLst>
          </p:cNvPr>
          <p:cNvSpPr/>
          <p:nvPr/>
        </p:nvSpPr>
        <p:spPr>
          <a:xfrm>
            <a:off x="7292626" y="4062084"/>
            <a:ext cx="855143" cy="589092"/>
          </a:xfrm>
          <a:prstGeom prst="accentBorderCallout1">
            <a:avLst>
              <a:gd name="adj1" fmla="val 34753"/>
              <a:gd name="adj2" fmla="val -4167"/>
              <a:gd name="adj3" fmla="val -74976"/>
              <a:gd name="adj4" fmla="val -24446"/>
            </a:avLst>
          </a:prstGeom>
          <a:solidFill>
            <a:srgbClr val="FF0000"/>
          </a:solidFill>
          <a:ln w="12700">
            <a:solidFill>
              <a:srgbClr val="FF0000"/>
            </a:solidFill>
            <a:prstDash val="sysDash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데이터 증가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112564961"/>
      </p:ext>
    </p:extLst>
  </p:cSld>
  <p:clrMapOvr>
    <a:masterClrMapping/>
  </p:clrMapOvr>
</p:sld>
</file>

<file path=ppt/theme/theme1.xml><?xml version="1.0" encoding="utf-8"?>
<a:theme xmlns:a="http://schemas.openxmlformats.org/drawingml/2006/main" name="업가드 마스터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 w="12700">
          <a:solidFill>
            <a:srgbClr val="FF0000"/>
          </a:solidFill>
          <a:prstDash val="sysDash"/>
          <a:tailEnd type="none"/>
        </a:ln>
      </a:spPr>
      <a:bodyPr rtlCol="0" anchor="ctr"/>
      <a:lstStyle>
        <a:defPPr algn="ctr">
          <a:defRPr sz="11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ln w="53975">
          <a:solidFill>
            <a:srgbClr val="FF00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 anchorCtr="0">
        <a:spAutoFit/>
      </a:bodyPr>
      <a:lstStyle>
        <a:defPPr latinLnBrk="0">
          <a:spcAft>
            <a:spcPts val="200"/>
          </a:spcAft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 - A4 Proposal - Templates - 2018-12-11.potx" id="{C55B04C7-A8B9-48E2-97AD-F5C34B9554A6}" vid="{B44812F2-9BFB-4B6E-999E-F1A94198A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4631</Words>
  <Application>Microsoft Office PowerPoint</Application>
  <PresentationFormat>A4 용지(210x297mm)</PresentationFormat>
  <Paragraphs>766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맑은 고딕</vt:lpstr>
      <vt:lpstr>Segoe UI</vt:lpstr>
      <vt:lpstr>굴림</vt:lpstr>
      <vt:lpstr>Arial</vt:lpstr>
      <vt:lpstr>Wingdings</vt:lpstr>
      <vt:lpstr>Tahoma</vt:lpstr>
      <vt:lpstr>업가드 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2.3 As-Is 백업 구성 문제점 도출</vt:lpstr>
      <vt:lpstr>PowerPoint 프레젠테이션</vt:lpstr>
      <vt:lpstr>2.5 백업 및 복구 시스템 구성 방안</vt:lpstr>
      <vt:lpstr>2.5 백업 및 복구 시스템 구성 방안(계속)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2018-12-11T01:43:35Z</dcterms:created>
  <dcterms:modified xsi:type="dcterms:W3CDTF">2019-04-09T09:07:05Z</dcterms:modified>
</cp:coreProperties>
</file>